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8.xml" ContentType="application/vnd.openxmlformats-officedocument.presentationml.tags+xml"/>
  <Override PartName="/ppt/notesSlides/notesSlide27.xml" ContentType="application/vnd.openxmlformats-officedocument.presentationml.notesSlide+xml"/>
  <Override PartName="/ppt/tags/tag79.xml" ContentType="application/vnd.openxmlformats-officedocument.presentationml.tags+xml"/>
  <Override PartName="/ppt/notesSlides/notesSlide28.xml" ContentType="application/vnd.openxmlformats-officedocument.presentationml.notesSlide+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notesSlides/notesSlide30.xml" ContentType="application/vnd.openxmlformats-officedocument.presentationml.notesSlide+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notesSlides/notesSlide33.xml" ContentType="application/vnd.openxmlformats-officedocument.presentationml.notesSlide+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notesSlides/notesSlide35.xml" ContentType="application/vnd.openxmlformats-officedocument.presentationml.notesSlide+xml"/>
  <Override PartName="/ppt/tags/tag87.xml" ContentType="application/vnd.openxmlformats-officedocument.presentationml.tags+xml"/>
  <Override PartName="/ppt/notesSlides/notesSlide36.xml" ContentType="application/vnd.openxmlformats-officedocument.presentationml.notesSlide+xml"/>
  <Override PartName="/ppt/tags/tag88.xml" ContentType="application/vnd.openxmlformats-officedocument.presentationml.tags+xml"/>
  <Override PartName="/ppt/notesSlides/notesSlide37.xml" ContentType="application/vnd.openxmlformats-officedocument.presentationml.notesSlide+xml"/>
  <Override PartName="/ppt/tags/tag8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62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5"/>
  </p:notesMasterIdLst>
  <p:sldIdLst>
    <p:sldId id="256" r:id="rId2"/>
    <p:sldId id="257" r:id="rId3"/>
    <p:sldId id="278" r:id="rId4"/>
    <p:sldId id="259" r:id="rId5"/>
    <p:sldId id="302" r:id="rId6"/>
    <p:sldId id="299" r:id="rId7"/>
    <p:sldId id="303" r:id="rId8"/>
    <p:sldId id="304" r:id="rId9"/>
    <p:sldId id="305" r:id="rId10"/>
    <p:sldId id="367" r:id="rId11"/>
    <p:sldId id="300" r:id="rId12"/>
    <p:sldId id="301" r:id="rId13"/>
    <p:sldId id="378" r:id="rId14"/>
    <p:sldId id="369" r:id="rId15"/>
    <p:sldId id="379" r:id="rId16"/>
    <p:sldId id="370" r:id="rId17"/>
    <p:sldId id="380" r:id="rId18"/>
    <p:sldId id="371" r:id="rId19"/>
    <p:sldId id="381" r:id="rId20"/>
    <p:sldId id="372" r:id="rId21"/>
    <p:sldId id="382" r:id="rId22"/>
    <p:sldId id="307" r:id="rId23"/>
    <p:sldId id="383" r:id="rId24"/>
    <p:sldId id="308" r:id="rId25"/>
    <p:sldId id="384" r:id="rId26"/>
    <p:sldId id="385" r:id="rId27"/>
    <p:sldId id="466" r:id="rId28"/>
    <p:sldId id="373" r:id="rId29"/>
    <p:sldId id="474" r:id="rId30"/>
    <p:sldId id="471" r:id="rId31"/>
    <p:sldId id="480" r:id="rId32"/>
    <p:sldId id="479" r:id="rId33"/>
    <p:sldId id="481" r:id="rId34"/>
    <p:sldId id="472" r:id="rId35"/>
    <p:sldId id="482" r:id="rId36"/>
    <p:sldId id="473" r:id="rId37"/>
    <p:sldId id="489" r:id="rId38"/>
    <p:sldId id="483" r:id="rId39"/>
    <p:sldId id="476" r:id="rId40"/>
    <p:sldId id="484" r:id="rId41"/>
    <p:sldId id="485" r:id="rId42"/>
    <p:sldId id="486" r:id="rId43"/>
    <p:sldId id="475" r:id="rId44"/>
    <p:sldId id="487" r:id="rId45"/>
    <p:sldId id="488" r:id="rId46"/>
    <p:sldId id="477" r:id="rId47"/>
    <p:sldId id="375" r:id="rId48"/>
    <p:sldId id="467" r:id="rId49"/>
    <p:sldId id="468" r:id="rId50"/>
    <p:sldId id="469" r:id="rId51"/>
    <p:sldId id="478" r:id="rId52"/>
    <p:sldId id="376" r:id="rId53"/>
    <p:sldId id="470" r:id="rId54"/>
    <p:sldId id="306" r:id="rId55"/>
    <p:sldId id="309" r:id="rId56"/>
    <p:sldId id="310" r:id="rId57"/>
    <p:sldId id="311" r:id="rId58"/>
    <p:sldId id="319" r:id="rId59"/>
    <p:sldId id="314" r:id="rId60"/>
    <p:sldId id="315" r:id="rId61"/>
    <p:sldId id="317" r:id="rId62"/>
    <p:sldId id="313" r:id="rId63"/>
    <p:sldId id="320" r:id="rId64"/>
    <p:sldId id="321" r:id="rId65"/>
    <p:sldId id="323" r:id="rId66"/>
    <p:sldId id="324" r:id="rId67"/>
    <p:sldId id="325" r:id="rId68"/>
    <p:sldId id="327" r:id="rId69"/>
    <p:sldId id="328" r:id="rId70"/>
    <p:sldId id="329" r:id="rId71"/>
    <p:sldId id="331" r:id="rId72"/>
    <p:sldId id="332" r:id="rId73"/>
    <p:sldId id="333" r:id="rId74"/>
    <p:sldId id="334" r:id="rId75"/>
    <p:sldId id="336" r:id="rId76"/>
    <p:sldId id="337" r:id="rId77"/>
    <p:sldId id="339" r:id="rId78"/>
    <p:sldId id="340" r:id="rId79"/>
    <p:sldId id="342" r:id="rId80"/>
    <p:sldId id="343" r:id="rId81"/>
    <p:sldId id="344" r:id="rId82"/>
    <p:sldId id="345" r:id="rId83"/>
    <p:sldId id="346" r:id="rId84"/>
    <p:sldId id="347" r:id="rId85"/>
    <p:sldId id="366"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77" r:id="rId105"/>
    <p:sldId id="285" r:id="rId106"/>
    <p:sldId id="490" r:id="rId107"/>
    <p:sldId id="491" r:id="rId108"/>
    <p:sldId id="492" r:id="rId109"/>
    <p:sldId id="493" r:id="rId110"/>
    <p:sldId id="525" r:id="rId111"/>
    <p:sldId id="526" r:id="rId112"/>
    <p:sldId id="527" r:id="rId113"/>
    <p:sldId id="528" r:id="rId114"/>
    <p:sldId id="497" r:id="rId115"/>
    <p:sldId id="322" r:id="rId116"/>
    <p:sldId id="498" r:id="rId117"/>
    <p:sldId id="499" r:id="rId118"/>
    <p:sldId id="500" r:id="rId119"/>
    <p:sldId id="501" r:id="rId120"/>
    <p:sldId id="502" r:id="rId121"/>
    <p:sldId id="504" r:id="rId122"/>
    <p:sldId id="505" r:id="rId123"/>
    <p:sldId id="506" r:id="rId124"/>
    <p:sldId id="507" r:id="rId125"/>
    <p:sldId id="508" r:id="rId126"/>
    <p:sldId id="509" r:id="rId127"/>
    <p:sldId id="510" r:id="rId128"/>
    <p:sldId id="511" r:id="rId129"/>
    <p:sldId id="512" r:id="rId130"/>
    <p:sldId id="513" r:id="rId131"/>
    <p:sldId id="515" r:id="rId132"/>
    <p:sldId id="516" r:id="rId133"/>
    <p:sldId id="312" r:id="rId134"/>
    <p:sldId id="517" r:id="rId135"/>
    <p:sldId id="518" r:id="rId136"/>
    <p:sldId id="519" r:id="rId137"/>
    <p:sldId id="316" r:id="rId138"/>
    <p:sldId id="520" r:id="rId139"/>
    <p:sldId id="318" r:id="rId140"/>
    <p:sldId id="521" r:id="rId141"/>
    <p:sldId id="522" r:id="rId142"/>
    <p:sldId id="523" r:id="rId143"/>
    <p:sldId id="524" r:id="rId144"/>
  </p:sldIdLst>
  <p:sldSz cx="17340263" cy="9753600"/>
  <p:notesSz cx="6858000" cy="9144000"/>
  <p:custDataLst>
    <p:tags r:id="rId146"/>
  </p:custDataLst>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3037"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BA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5184" autoAdjust="0"/>
  </p:normalViewPr>
  <p:slideViewPr>
    <p:cSldViewPr showGuides="1">
      <p:cViewPr varScale="1">
        <p:scale>
          <a:sx n="51" d="100"/>
          <a:sy n="51" d="100"/>
        </p:scale>
        <p:origin x="912" y="78"/>
      </p:cViewPr>
      <p:guideLst>
        <p:guide orient="horz" pos="3037"/>
        <p:guide pos="5461"/>
      </p:guideLst>
    </p:cSldViewPr>
  </p:slideViewPr>
  <p:notesTextViewPr>
    <p:cViewPr>
      <p:scale>
        <a:sx n="1" d="1"/>
        <a:sy n="1" d="1"/>
      </p:scale>
      <p:origin x="0" y="0"/>
    </p:cViewPr>
  </p:notesTextViewPr>
  <p:sorterViewPr>
    <p:cViewPr>
      <p:scale>
        <a:sx n="70" d="100"/>
        <a:sy n="70" d="100"/>
      </p:scale>
      <p:origin x="0" y="-5536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9673" y="3030539"/>
            <a:ext cx="14740917" cy="2090737"/>
          </a:xfrm>
        </p:spPr>
        <p:txBody>
          <a:bodyPr/>
          <a:lstStyle/>
          <a:p>
            <a:r>
              <a:rPr lang="zh-CN" altLang="en-US"/>
              <a:t>单击此处编辑母版标题样式</a:t>
            </a:r>
          </a:p>
        </p:txBody>
      </p:sp>
      <p:sp>
        <p:nvSpPr>
          <p:cNvPr id="3" name="副标题 2"/>
          <p:cNvSpPr>
            <a:spLocks noGrp="1"/>
          </p:cNvSpPr>
          <p:nvPr>
            <p:ph type="subTitle" idx="1"/>
          </p:nvPr>
        </p:nvSpPr>
        <p:spPr>
          <a:xfrm>
            <a:off x="2601464" y="5527676"/>
            <a:ext cx="12137337" cy="249237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434AFF-1A8D-48D2-AD61-7AD4C23DC9A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434AFF-1A8D-48D2-AD61-7AD4C23DC9A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71268" y="390526"/>
            <a:ext cx="3901135" cy="832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67860" y="390526"/>
            <a:ext cx="11500202" cy="832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434AFF-1A8D-48D2-AD61-7AD4C23DC9A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标题页">
    <p:spTree>
      <p:nvGrpSpPr>
        <p:cNvPr id="1" name=""/>
        <p:cNvGrpSpPr/>
        <p:nvPr/>
      </p:nvGrpSpPr>
      <p:grpSpPr>
        <a:xfrm>
          <a:off x="0" y="0"/>
          <a:ext cx="0" cy="0"/>
          <a:chOff x="0" y="0"/>
          <a:chExt cx="0" cy="0"/>
        </a:xfrm>
      </p:grpSpPr>
      <p:sp>
        <p:nvSpPr>
          <p:cNvPr id="5" name="Shape 5"/>
          <p:cNvSpPr>
            <a:spLocks noGrp="1"/>
          </p:cNvSpPr>
          <p:nvPr>
            <p:ph type="title" hasCustomPrompt="1"/>
          </p:nvPr>
        </p:nvSpPr>
        <p:spPr>
          <a:xfrm>
            <a:off x="1693385" y="0"/>
            <a:ext cx="13953493" cy="4940300"/>
          </a:xfrm>
          <a:prstGeom prst="rect">
            <a:avLst/>
          </a:prstGeom>
        </p:spPr>
        <p:txBody>
          <a:bodyPr anchor="b"/>
          <a:lstStyle/>
          <a:p>
            <a:pPr lvl="0">
              <a:defRPr sz="1800"/>
            </a:pPr>
            <a:r>
              <a:rPr sz="8000"/>
              <a:t>标题文本</a:t>
            </a:r>
          </a:p>
        </p:txBody>
      </p:sp>
      <p:pic>
        <p:nvPicPr>
          <p:cNvPr id="2" name="image4.png"/>
          <p:cNvPicPr/>
          <p:nvPr userDrawn="1"/>
        </p:nvPicPr>
        <p:blipFill>
          <a:blip r:embed="rId2" cstate="print">
            <a:alphaModFix amt="84134"/>
          </a:blip>
          <a:stretch>
            <a:fillRect/>
          </a:stretch>
        </p:blipFill>
        <p:spPr>
          <a:xfrm>
            <a:off x="0" y="1"/>
            <a:ext cx="17340261" cy="6191449"/>
          </a:xfrm>
          <a:prstGeom prst="rect">
            <a:avLst/>
          </a:prstGeom>
          <a:ln w="12700">
            <a:miter lim="400000"/>
            <a:headEnd/>
            <a:tailEnd/>
          </a:ln>
        </p:spPr>
      </p:pic>
      <p:pic>
        <p:nvPicPr>
          <p:cNvPr id="3" name="image3.png"/>
          <p:cNvPicPr/>
          <p:nvPr userDrawn="1"/>
        </p:nvPicPr>
        <p:blipFill>
          <a:blip r:embed="rId3" cstate="print"/>
          <a:stretch>
            <a:fillRect/>
          </a:stretch>
        </p:blipFill>
        <p:spPr>
          <a:xfrm>
            <a:off x="2482322" y="311765"/>
            <a:ext cx="1216535" cy="582106"/>
          </a:xfrm>
          <a:prstGeom prst="rect">
            <a:avLst/>
          </a:prstGeom>
          <a:ln w="12700" cap="flat">
            <a:noFill/>
            <a:miter lim="400000"/>
            <a:headEnd/>
            <a:tailEnd/>
          </a:ln>
          <a:effectLst/>
        </p:spPr>
      </p:pic>
      <p:sp>
        <p:nvSpPr>
          <p:cNvPr id="4" name="Shape 36"/>
          <p:cNvSpPr/>
          <p:nvPr userDrawn="1"/>
        </p:nvSpPr>
        <p:spPr>
          <a:xfrm>
            <a:off x="-1" y="2496079"/>
            <a:ext cx="17340263" cy="3684588"/>
          </a:xfrm>
          <a:prstGeom prst="rect">
            <a:avLst/>
          </a:prstGeom>
          <a:solidFill>
            <a:srgbClr val="56A6AF">
              <a:alpha val="75000"/>
            </a:srgbClr>
          </a:solidFill>
          <a:ln w="12700">
            <a:miter lim="400000"/>
          </a:ln>
        </p:spPr>
        <p:txBody>
          <a:bodyPr lIns="0" tIns="0" rIns="0" bIns="0" anchor="ctr"/>
          <a:lstStyle/>
          <a:p>
            <a:pPr lvl="0" algn="l">
              <a:defRPr sz="2400">
                <a:solidFill>
                  <a:srgbClr val="FFFFFF"/>
                </a:solidFill>
              </a:defRPr>
            </a:pPr>
            <a:endParaRPr sz="2400"/>
          </a:p>
        </p:txBody>
      </p:sp>
      <p:sp>
        <p:nvSpPr>
          <p:cNvPr id="7" name="Shape 37"/>
          <p:cNvSpPr/>
          <p:nvPr userDrawn="1"/>
        </p:nvSpPr>
        <p:spPr>
          <a:xfrm>
            <a:off x="0" y="6184000"/>
            <a:ext cx="17340263" cy="812802"/>
          </a:xfrm>
          <a:prstGeom prst="rect">
            <a:avLst/>
          </a:prstGeom>
          <a:solidFill>
            <a:srgbClr val="56A6AF">
              <a:alpha val="15712"/>
            </a:srgbClr>
          </a:solidFill>
          <a:ln w="12700">
            <a:miter lim="400000"/>
          </a:ln>
        </p:spPr>
        <p:txBody>
          <a:bodyPr lIns="0" tIns="0" rIns="0" bIns="0" anchor="ctr"/>
          <a:lstStyle/>
          <a:p>
            <a:pPr lvl="0" algn="l">
              <a:defRPr sz="2400">
                <a:solidFill>
                  <a:srgbClr val="FFFFFF"/>
                </a:solidFill>
              </a:defRPr>
            </a:pPr>
            <a:endParaRPr sz="2400"/>
          </a:p>
        </p:txBody>
      </p:sp>
      <p:pic>
        <p:nvPicPr>
          <p:cNvPr id="8" name="image5.png"/>
          <p:cNvPicPr/>
          <p:nvPr userDrawn="1"/>
        </p:nvPicPr>
        <p:blipFill>
          <a:blip r:embed="rId4" cstate="print"/>
          <a:stretch>
            <a:fillRect/>
          </a:stretch>
        </p:blipFill>
        <p:spPr>
          <a:xfrm>
            <a:off x="6533758" y="7993605"/>
            <a:ext cx="4272749" cy="854552"/>
          </a:xfrm>
          <a:prstGeom prst="rect">
            <a:avLst/>
          </a:prstGeom>
          <a:ln w="12700">
            <a:miter lim="400000"/>
            <a:headEnd/>
            <a:tailEnd/>
          </a:ln>
        </p:spPr>
      </p:pic>
      <p:sp>
        <p:nvSpPr>
          <p:cNvPr id="9" name="Shape 40"/>
          <p:cNvSpPr/>
          <p:nvPr userDrawn="1"/>
        </p:nvSpPr>
        <p:spPr>
          <a:xfrm flipV="1">
            <a:off x="0" y="1166564"/>
            <a:ext cx="17340261" cy="1"/>
          </a:xfrm>
          <a:prstGeom prst="line">
            <a:avLst/>
          </a:prstGeom>
          <a:ln w="12700">
            <a:solidFill>
              <a:srgbClr val="56A6AF"/>
            </a:solidFill>
            <a:custDash>
              <a:ds d="600000" sp="600000"/>
            </a:custDash>
            <a:miter lim="400000"/>
          </a:ln>
        </p:spPr>
        <p:txBody>
          <a:bodyPr lIns="0" tIns="0" rIns="0" bIns="0"/>
          <a:lstStyle/>
          <a:p>
            <a:pPr algn="l" defTabSz="457200">
              <a:defRPr sz="1200">
                <a:latin typeface="+mj-lt"/>
                <a:ea typeface="+mj-ea"/>
                <a:cs typeface="+mj-cs"/>
                <a:sym typeface="Helvetica"/>
              </a:defRPr>
            </a:pPr>
            <a:endParaRPr sz="1200"/>
          </a:p>
        </p:txBody>
      </p:sp>
      <p:pic>
        <p:nvPicPr>
          <p:cNvPr id="10" name="Picture 2" descr="C:\Users\hubin\Desktop\图片1.png"/>
          <p:cNvPicPr>
            <a:picLocks noChangeAspect="1" noChangeArrowheads="1"/>
          </p:cNvPicPr>
          <p:nvPr userDrawn="1"/>
        </p:nvPicPr>
        <p:blipFill>
          <a:blip r:embed="rId5" cstate="print"/>
          <a:srcRect/>
          <a:stretch>
            <a:fillRect/>
          </a:stretch>
        </p:blipFill>
        <p:spPr bwMode="auto">
          <a:xfrm>
            <a:off x="317203" y="169761"/>
            <a:ext cx="1872208" cy="866115"/>
          </a:xfrm>
          <a:prstGeom prst="rect">
            <a:avLst/>
          </a:prstGeom>
          <a:noFill/>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Picture 2" descr="C:\Users\pc\Desktop\图片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908637"/>
            <a:ext cx="17340263" cy="95093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17.png"/>
          <p:cNvPicPr/>
          <p:nvPr userDrawn="1"/>
        </p:nvPicPr>
        <p:blipFill>
          <a:blip r:embed="rId3" cstate="print"/>
          <a:stretch>
            <a:fillRect/>
          </a:stretch>
        </p:blipFill>
        <p:spPr>
          <a:xfrm>
            <a:off x="0" y="3436640"/>
            <a:ext cx="17340263" cy="5032032"/>
          </a:xfrm>
          <a:prstGeom prst="rect">
            <a:avLst/>
          </a:prstGeom>
          <a:ln w="12700">
            <a:miter lim="400000"/>
            <a:headEnd/>
            <a:tailEnd/>
          </a:ln>
        </p:spPr>
      </p:pic>
      <p:pic>
        <p:nvPicPr>
          <p:cNvPr id="10" name="Picture 2" descr="C:\Users\hubin\Desktop\图片1.png"/>
          <p:cNvPicPr>
            <a:picLocks noChangeAspect="1" noChangeArrowheads="1"/>
          </p:cNvPicPr>
          <p:nvPr userDrawn="1"/>
        </p:nvPicPr>
        <p:blipFill>
          <a:blip r:embed="rId4" cstate="print"/>
          <a:srcRect/>
          <a:stretch>
            <a:fillRect/>
          </a:stretch>
        </p:blipFill>
        <p:spPr bwMode="auto">
          <a:xfrm>
            <a:off x="7720866" y="628328"/>
            <a:ext cx="1872208" cy="866115"/>
          </a:xfrm>
          <a:prstGeom prst="rect">
            <a:avLst/>
          </a:prstGeom>
          <a:noFill/>
        </p:spPr>
      </p:pic>
      <p:sp>
        <p:nvSpPr>
          <p:cNvPr id="11" name="文本框 10"/>
          <p:cNvSpPr txBox="1"/>
          <p:nvPr userDrawn="1"/>
        </p:nvSpPr>
        <p:spPr>
          <a:xfrm>
            <a:off x="7654468" y="5106769"/>
            <a:ext cx="2031326" cy="646331"/>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sym typeface="Times New Roman" panose="02020603050405020304" pitchFamily="18" charset="0"/>
              </a:rPr>
              <a:t>谢谢观看</a:t>
            </a:r>
          </a:p>
        </p:txBody>
      </p:sp>
      <p:sp>
        <p:nvSpPr>
          <p:cNvPr id="12" name="文本框 11"/>
          <p:cNvSpPr txBox="1"/>
          <p:nvPr userDrawn="1"/>
        </p:nvSpPr>
        <p:spPr>
          <a:xfrm>
            <a:off x="7590011" y="4228728"/>
            <a:ext cx="2133918" cy="646331"/>
          </a:xfrm>
          <a:prstGeom prst="rect">
            <a:avLst/>
          </a:prstGeom>
          <a:noFill/>
        </p:spPr>
        <p:txBody>
          <a:bodyPr wrap="non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THANKS</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endParaRPr>
          </a:p>
        </p:txBody>
      </p:sp>
      <p:sp>
        <p:nvSpPr>
          <p:cNvPr id="13" name="标题 6"/>
          <p:cNvSpPr>
            <a:spLocks noGrp="1"/>
          </p:cNvSpPr>
          <p:nvPr>
            <p:ph type="title"/>
          </p:nvPr>
        </p:nvSpPr>
        <p:spPr>
          <a:xfrm>
            <a:off x="867860" y="390525"/>
            <a:ext cx="15604543" cy="1625600"/>
          </a:xfrm>
        </p:spPr>
        <p:txBody>
          <a:bodyPr/>
          <a:lstStyle/>
          <a:p>
            <a:endParaRPr lang="zh-CN" altLang="en-US"/>
          </a:p>
        </p:txBody>
      </p:sp>
      <p:sp>
        <p:nvSpPr>
          <p:cNvPr id="14" name="内容占位符 7"/>
          <p:cNvSpPr>
            <a:spLocks noGrp="1"/>
          </p:cNvSpPr>
          <p:nvPr>
            <p:ph idx="1"/>
          </p:nvPr>
        </p:nvSpPr>
        <p:spPr>
          <a:xfrm>
            <a:off x="867860" y="2276476"/>
            <a:ext cx="15604543" cy="6435725"/>
          </a:xfrm>
        </p:spPr>
        <p:txBody>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image10.png"/>
          <p:cNvPicPr/>
          <p:nvPr userDrawn="1"/>
        </p:nvPicPr>
        <p:blipFill>
          <a:blip r:embed="rId2" cstate="print">
            <a:alphaModFix amt="80000"/>
          </a:blip>
          <a:stretch>
            <a:fillRect/>
          </a:stretch>
        </p:blipFill>
        <p:spPr>
          <a:xfrm>
            <a:off x="2163498" y="2284306"/>
            <a:ext cx="13013269" cy="5613403"/>
          </a:xfrm>
          <a:prstGeom prst="rect">
            <a:avLst/>
          </a:prstGeom>
          <a:ln w="12700">
            <a:miter lim="400000"/>
            <a:headEnd/>
            <a:tailEnd/>
          </a:ln>
        </p:spPr>
      </p:pic>
      <p:sp>
        <p:nvSpPr>
          <p:cNvPr id="8" name="Shape 82"/>
          <p:cNvSpPr/>
          <p:nvPr userDrawn="1"/>
        </p:nvSpPr>
        <p:spPr>
          <a:xfrm flipV="1">
            <a:off x="794" y="784103"/>
            <a:ext cx="17340262" cy="48354"/>
          </a:xfrm>
          <a:prstGeom prst="line">
            <a:avLst/>
          </a:prstGeom>
          <a:ln w="25400">
            <a:solidFill>
              <a:srgbClr val="56A6AF"/>
            </a:solidFill>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9" name="Shape 84"/>
          <p:cNvSpPr/>
          <p:nvPr userDrawn="1"/>
        </p:nvSpPr>
        <p:spPr>
          <a:xfrm flipV="1">
            <a:off x="0" y="9058647"/>
            <a:ext cx="17340263" cy="0"/>
          </a:xfrm>
          <a:prstGeom prst="line">
            <a:avLst/>
          </a:prstGeom>
          <a:ln w="12700">
            <a:solidFill>
              <a:srgbClr val="56A6AF">
                <a:alpha val="60000"/>
              </a:srgbClr>
            </a:solidFill>
            <a:custDash>
              <a:ds d="600000" sp="600000"/>
            </a:custDash>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0" name="Shape 86"/>
          <p:cNvSpPr/>
          <p:nvPr userDrawn="1"/>
        </p:nvSpPr>
        <p:spPr>
          <a:xfrm>
            <a:off x="0" y="5895085"/>
            <a:ext cx="17340263" cy="406402"/>
          </a:xfrm>
          <a:prstGeom prst="rect">
            <a:avLst/>
          </a:prstGeom>
          <a:solidFill>
            <a:srgbClr val="56A6AF">
              <a:alpha val="15000"/>
            </a:srgbClr>
          </a:solidFill>
          <a:ln w="12700">
            <a:miter lim="400000"/>
          </a:ln>
        </p:spPr>
        <p:txBody>
          <a:bodyPr lIns="0" tIns="0" rIns="0" bIns="0" anchor="ctr"/>
          <a:lstStyle/>
          <a:p>
            <a:pPr lvl="0" algn="l">
              <a:defRPr sz="2400">
                <a:solidFill>
                  <a:srgbClr val="FFFFFF"/>
                </a:solidFill>
              </a:defRPr>
            </a:pPr>
            <a:endParaRPr sz="24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87"/>
          <p:cNvSpPr/>
          <p:nvPr userDrawn="1"/>
        </p:nvSpPr>
        <p:spPr>
          <a:xfrm>
            <a:off x="-1" y="4278205"/>
            <a:ext cx="17340263" cy="1625602"/>
          </a:xfrm>
          <a:prstGeom prst="rect">
            <a:avLst/>
          </a:prstGeom>
          <a:solidFill>
            <a:srgbClr val="56A6AF">
              <a:alpha val="85000"/>
            </a:srgbClr>
          </a:solidFill>
          <a:ln w="12700">
            <a:miter lim="400000"/>
          </a:ln>
        </p:spPr>
        <p:txBody>
          <a:bodyPr lIns="0" tIns="0" rIns="0" bIns="0" anchor="ctr"/>
          <a:lstStyle/>
          <a:p>
            <a:pPr lvl="0" algn="l">
              <a:defRPr sz="2400">
                <a:solidFill>
                  <a:srgbClr val="FFFFFF"/>
                </a:solidFill>
              </a:defRPr>
            </a:pPr>
            <a:endParaRPr sz="2400">
              <a:latin typeface="Times New Roman" panose="02020603050405020304" pitchFamily="18" charset="0"/>
              <a:ea typeface="黑体" panose="02010609060101010101" pitchFamily="49" charset="-122"/>
              <a:sym typeface="Times New Roman" panose="02020603050405020304" pitchFamily="18" charset="0"/>
            </a:endParaRPr>
          </a:p>
        </p:txBody>
      </p:sp>
      <p:pic>
        <p:nvPicPr>
          <p:cNvPr id="12" name="image8.png"/>
          <p:cNvPicPr/>
          <p:nvPr userDrawn="1"/>
        </p:nvPicPr>
        <p:blipFill>
          <a:blip r:embed="rId3" cstate="print"/>
          <a:stretch>
            <a:fillRect/>
          </a:stretch>
        </p:blipFill>
        <p:spPr>
          <a:xfrm>
            <a:off x="749251" y="-5745"/>
            <a:ext cx="838200" cy="838202"/>
          </a:xfrm>
          <a:prstGeom prst="rect">
            <a:avLst/>
          </a:prstGeom>
          <a:ln w="12700">
            <a:miter lim="400000"/>
            <a:headEnd/>
            <a:tailEnd/>
          </a:ln>
        </p:spPr>
      </p:pic>
      <p:pic>
        <p:nvPicPr>
          <p:cNvPr id="13" name="image5.png"/>
          <p:cNvPicPr/>
          <p:nvPr userDrawn="1"/>
        </p:nvPicPr>
        <p:blipFill>
          <a:blip r:embed="rId4" cstate="print"/>
          <a:stretch>
            <a:fillRect/>
          </a:stretch>
        </p:blipFill>
        <p:spPr>
          <a:xfrm>
            <a:off x="13757875" y="9058648"/>
            <a:ext cx="2833136" cy="640713"/>
          </a:xfrm>
          <a:prstGeom prst="rect">
            <a:avLst/>
          </a:prstGeom>
          <a:ln w="12700">
            <a:miter lim="4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8" name="image11.png"/>
          <p:cNvPicPr/>
          <p:nvPr userDrawn="1"/>
        </p:nvPicPr>
        <p:blipFill>
          <a:blip r:embed="rId2" cstate="print"/>
          <a:stretch>
            <a:fillRect/>
          </a:stretch>
        </p:blipFill>
        <p:spPr>
          <a:xfrm>
            <a:off x="749251" y="0"/>
            <a:ext cx="838200" cy="838200"/>
          </a:xfrm>
          <a:prstGeom prst="rect">
            <a:avLst/>
          </a:prstGeom>
          <a:ln w="12700">
            <a:miter lim="400000"/>
            <a:headEnd/>
            <a:tailEnd/>
          </a:ln>
        </p:spPr>
      </p:pic>
      <p:sp>
        <p:nvSpPr>
          <p:cNvPr id="9" name="Shape 98"/>
          <p:cNvSpPr/>
          <p:nvPr userDrawn="1"/>
        </p:nvSpPr>
        <p:spPr>
          <a:xfrm flipV="1">
            <a:off x="0" y="838198"/>
            <a:ext cx="17340263" cy="1"/>
          </a:xfrm>
          <a:prstGeom prst="line">
            <a:avLst/>
          </a:prstGeom>
          <a:ln w="25400">
            <a:solidFill>
              <a:srgbClr val="56A6AF"/>
            </a:solidFill>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0" name="Shape 99"/>
          <p:cNvSpPr/>
          <p:nvPr userDrawn="1"/>
        </p:nvSpPr>
        <p:spPr>
          <a:xfrm flipV="1">
            <a:off x="0" y="9058647"/>
            <a:ext cx="17340263" cy="1"/>
          </a:xfrm>
          <a:prstGeom prst="line">
            <a:avLst/>
          </a:prstGeom>
          <a:ln w="12700">
            <a:solidFill>
              <a:srgbClr val="56A6AF">
                <a:alpha val="60000"/>
              </a:srgbClr>
            </a:solidFill>
            <a:custDash>
              <a:ds d="600000" sp="600000"/>
            </a:custDash>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pic>
        <p:nvPicPr>
          <p:cNvPr id="12" name="image5.png"/>
          <p:cNvPicPr/>
          <p:nvPr userDrawn="1"/>
        </p:nvPicPr>
        <p:blipFill>
          <a:blip r:embed="rId3" cstate="print"/>
          <a:stretch>
            <a:fillRect/>
          </a:stretch>
        </p:blipFill>
        <p:spPr>
          <a:xfrm>
            <a:off x="13757875" y="9132631"/>
            <a:ext cx="2833136" cy="640713"/>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867861" y="2182814"/>
            <a:ext cx="7660451"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67861" y="3092450"/>
            <a:ext cx="7660451"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8807721" y="2182814"/>
            <a:ext cx="766468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8807721" y="3092450"/>
            <a:ext cx="766468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434AFF-1A8D-48D2-AD61-7AD4C23DC9A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434AFF-1A8D-48D2-AD61-7AD4C23DC9A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434AFF-1A8D-48D2-AD61-7AD4C23DC9AC}" type="slidenum">
              <a:rPr lang="zh-CN" altLang="en-US" smtClean="0"/>
              <a:t>‹#›</a:t>
            </a:fld>
            <a:endParaRPr lang="zh-CN" altLang="en-US"/>
          </a:p>
        </p:txBody>
      </p:sp>
      <p:sp>
        <p:nvSpPr>
          <p:cNvPr id="5" name="Shape 44"/>
          <p:cNvSpPr/>
          <p:nvPr userDrawn="1"/>
        </p:nvSpPr>
        <p:spPr>
          <a:xfrm>
            <a:off x="0" y="832456"/>
            <a:ext cx="17340263" cy="1"/>
          </a:xfrm>
          <a:prstGeom prst="line">
            <a:avLst/>
          </a:prstGeom>
          <a:ln w="25400">
            <a:solidFill>
              <a:srgbClr val="56A6AF"/>
            </a:solidFill>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6" name="Shape 54"/>
          <p:cNvSpPr/>
          <p:nvPr userDrawn="1"/>
        </p:nvSpPr>
        <p:spPr>
          <a:xfrm>
            <a:off x="3544231" y="1668876"/>
            <a:ext cx="1833836" cy="933589"/>
          </a:xfrm>
          <a:prstGeom prst="rect">
            <a:avLst/>
          </a:prstGeom>
          <a:ln w="12700">
            <a:miter lim="400000"/>
          </a:ln>
        </p:spPr>
        <p:txBody>
          <a:bodyPr wrap="square" lIns="50800" tIns="50800" rIns="50800" bIns="50800" anchor="ctr">
            <a:spAutoFit/>
          </a:bodyPr>
          <a:lstStyle>
            <a:lvl1pPr>
              <a:defRPr sz="6000" b="1">
                <a:solidFill>
                  <a:srgbClr val="F3901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sz="5400" b="1" dirty="0">
                <a:solidFill>
                  <a:schemeClr val="accent6">
                    <a:lumMod val="75000"/>
                  </a:schemeClr>
                </a:solidFill>
                <a:latin typeface="Times New Roman" panose="02020603050405020304" pitchFamily="18" charset="0"/>
                <a:ea typeface="黑体" panose="02010609060101010101" pitchFamily="49" charset="-122"/>
                <a:sym typeface="Times New Roman" panose="02020603050405020304" pitchFamily="18" charset="0"/>
              </a:rPr>
              <a:t>目</a:t>
            </a:r>
            <a:r>
              <a:rPr lang="en-US" sz="5400" b="1" dirty="0">
                <a:solidFill>
                  <a:schemeClr val="accent6">
                    <a:lumMod val="75000"/>
                  </a:schemeClr>
                </a:solidFill>
                <a:latin typeface="Times New Roman" panose="02020603050405020304" pitchFamily="18" charset="0"/>
                <a:ea typeface="黑体" panose="02010609060101010101" pitchFamily="49" charset="-122"/>
                <a:sym typeface="Times New Roman" panose="02020603050405020304" pitchFamily="18" charset="0"/>
              </a:rPr>
              <a:t> </a:t>
            </a:r>
            <a:r>
              <a:rPr sz="5400" b="1" dirty="0">
                <a:solidFill>
                  <a:schemeClr val="accent6">
                    <a:lumMod val="75000"/>
                  </a:schemeClr>
                </a:solidFill>
                <a:latin typeface="Times New Roman" panose="02020603050405020304" pitchFamily="18" charset="0"/>
                <a:ea typeface="黑体" panose="02010609060101010101" pitchFamily="49" charset="-122"/>
                <a:sym typeface="Times New Roman" panose="02020603050405020304" pitchFamily="18" charset="0"/>
              </a:rPr>
              <a:t>录</a:t>
            </a:r>
          </a:p>
        </p:txBody>
      </p:sp>
      <p:sp>
        <p:nvSpPr>
          <p:cNvPr id="7" name="Shape 55"/>
          <p:cNvSpPr/>
          <p:nvPr userDrawn="1"/>
        </p:nvSpPr>
        <p:spPr>
          <a:xfrm>
            <a:off x="0" y="9052902"/>
            <a:ext cx="17340263" cy="0"/>
          </a:xfrm>
          <a:prstGeom prst="line">
            <a:avLst/>
          </a:prstGeom>
          <a:ln w="12700">
            <a:solidFill>
              <a:srgbClr val="56A6AF">
                <a:alpha val="60000"/>
              </a:srgbClr>
            </a:solidFill>
            <a:custDash>
              <a:ds d="600000" sp="600000"/>
            </a:custDash>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pic>
        <p:nvPicPr>
          <p:cNvPr id="8" name="image8.png"/>
          <p:cNvPicPr/>
          <p:nvPr userDrawn="1"/>
        </p:nvPicPr>
        <p:blipFill>
          <a:blip r:embed="rId2" cstate="print"/>
          <a:stretch>
            <a:fillRect/>
          </a:stretch>
        </p:blipFill>
        <p:spPr>
          <a:xfrm>
            <a:off x="749251" y="-5745"/>
            <a:ext cx="838200" cy="838202"/>
          </a:xfrm>
          <a:prstGeom prst="rect">
            <a:avLst/>
          </a:prstGeom>
          <a:ln w="12700">
            <a:miter lim="400000"/>
            <a:headEnd/>
            <a:tailEnd/>
          </a:ln>
        </p:spPr>
      </p:pic>
      <p:pic>
        <p:nvPicPr>
          <p:cNvPr id="9" name="image5.png"/>
          <p:cNvPicPr/>
          <p:nvPr userDrawn="1"/>
        </p:nvPicPr>
        <p:blipFill>
          <a:blip r:embed="rId3" cstate="print"/>
          <a:stretch>
            <a:fillRect/>
          </a:stretch>
        </p:blipFill>
        <p:spPr>
          <a:xfrm>
            <a:off x="13757875" y="9058648"/>
            <a:ext cx="2833136" cy="640713"/>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7860" y="388939"/>
            <a:ext cx="5704592" cy="165258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6779891" y="388938"/>
            <a:ext cx="969251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67860" y="2041526"/>
            <a:ext cx="5704592"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40A70E-95BC-4708-905D-EDFCF3D1DB07}" type="datetimeFigureOut">
              <a:rPr lang="zh-CN" altLang="en-US" smtClean="0"/>
              <a:t>2023/8/28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434AFF-1A8D-48D2-AD61-7AD4C23DC9A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学习目标页">
    <p:spTree>
      <p:nvGrpSpPr>
        <p:cNvPr id="1" name=""/>
        <p:cNvGrpSpPr/>
        <p:nvPr/>
      </p:nvGrpSpPr>
      <p:grpSpPr>
        <a:xfrm>
          <a:off x="0" y="0"/>
          <a:ext cx="0" cy="0"/>
          <a:chOff x="0" y="0"/>
          <a:chExt cx="0" cy="0"/>
        </a:xfrm>
      </p:grpSpPr>
      <p:sp>
        <p:nvSpPr>
          <p:cNvPr id="8" name="Shape 44"/>
          <p:cNvSpPr/>
          <p:nvPr userDrawn="1"/>
        </p:nvSpPr>
        <p:spPr>
          <a:xfrm>
            <a:off x="0" y="832456"/>
            <a:ext cx="17340263" cy="1"/>
          </a:xfrm>
          <a:prstGeom prst="line">
            <a:avLst/>
          </a:prstGeom>
          <a:ln w="25400">
            <a:solidFill>
              <a:srgbClr val="56A6AF"/>
            </a:solidFill>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9" name="Shape 55"/>
          <p:cNvSpPr/>
          <p:nvPr userDrawn="1"/>
        </p:nvSpPr>
        <p:spPr>
          <a:xfrm>
            <a:off x="0" y="9052902"/>
            <a:ext cx="17340263" cy="0"/>
          </a:xfrm>
          <a:prstGeom prst="line">
            <a:avLst/>
          </a:prstGeom>
          <a:ln w="12700">
            <a:solidFill>
              <a:srgbClr val="56A6AF">
                <a:alpha val="60000"/>
              </a:srgbClr>
            </a:solidFill>
            <a:custDash>
              <a:ds d="600000" sp="600000"/>
            </a:custDash>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pic>
        <p:nvPicPr>
          <p:cNvPr id="10" name="image8.png"/>
          <p:cNvPicPr/>
          <p:nvPr userDrawn="1"/>
        </p:nvPicPr>
        <p:blipFill>
          <a:blip r:embed="rId2" cstate="print"/>
          <a:stretch>
            <a:fillRect/>
          </a:stretch>
        </p:blipFill>
        <p:spPr>
          <a:xfrm>
            <a:off x="749251" y="-5745"/>
            <a:ext cx="838200" cy="838202"/>
          </a:xfrm>
          <a:prstGeom prst="rect">
            <a:avLst/>
          </a:prstGeom>
          <a:ln w="12700">
            <a:miter lim="400000"/>
            <a:headEnd/>
            <a:tailEnd/>
          </a:ln>
        </p:spPr>
      </p:pic>
      <p:pic>
        <p:nvPicPr>
          <p:cNvPr id="11" name="image5.png"/>
          <p:cNvPicPr/>
          <p:nvPr userDrawn="1"/>
        </p:nvPicPr>
        <p:blipFill>
          <a:blip r:embed="rId3" cstate="print"/>
          <a:stretch>
            <a:fillRect/>
          </a:stretch>
        </p:blipFill>
        <p:spPr>
          <a:xfrm>
            <a:off x="13757875" y="9058648"/>
            <a:ext cx="2833136" cy="640713"/>
          </a:xfrm>
          <a:prstGeom prst="rect">
            <a:avLst/>
          </a:prstGeom>
          <a:ln w="12700">
            <a:miter lim="400000"/>
            <a:headEnd/>
            <a:tailEnd/>
          </a:ln>
        </p:spPr>
      </p:pic>
      <p:sp>
        <p:nvSpPr>
          <p:cNvPr id="12" name="Shape 69"/>
          <p:cNvSpPr/>
          <p:nvPr userDrawn="1"/>
        </p:nvSpPr>
        <p:spPr>
          <a:xfrm>
            <a:off x="2142542" y="1415480"/>
            <a:ext cx="2885406" cy="933589"/>
          </a:xfrm>
          <a:prstGeom prst="rect">
            <a:avLst/>
          </a:prstGeom>
          <a:ln w="12700">
            <a:miter lim="400000"/>
          </a:ln>
        </p:spPr>
        <p:txBody>
          <a:bodyPr wrap="none" lIns="50800" tIns="50800" rIns="50800" bIns="50800" anchor="ctr">
            <a:spAutoFit/>
          </a:bodyPr>
          <a:lstStyle>
            <a:lvl1pPr algn="l">
              <a:defRPr sz="6000" b="1">
                <a:solidFill>
                  <a:srgbClr val="F3901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ctr" defTabSz="584200">
              <a:defRPr sz="1800" b="0">
                <a:solidFill>
                  <a:srgbClr val="000000"/>
                </a:solidFill>
              </a:defRPr>
            </a:pPr>
            <a:r>
              <a:rPr lang="zh-CN" altLang="en-US" sz="5400" b="1" dirty="0">
                <a:solidFill>
                  <a:schemeClr val="accent6">
                    <a:lumMod val="75000"/>
                  </a:schemeClr>
                </a:solidFill>
                <a:latin typeface="Times New Roman" panose="02020603050405020304" pitchFamily="18" charset="0"/>
                <a:ea typeface="黑体" panose="02010609060101010101" pitchFamily="49" charset="-122"/>
                <a:sym typeface="Times New Roman" panose="02020603050405020304" pitchFamily="18" charset="0"/>
              </a:rPr>
              <a:t>重点难点</a:t>
            </a:r>
            <a:endParaRPr sz="5400" b="1" dirty="0">
              <a:solidFill>
                <a:schemeClr val="accent6">
                  <a:lumMod val="75000"/>
                </a:schemeClr>
              </a:solidFill>
              <a:latin typeface="Times New Roman" panose="02020603050405020304" pitchFamily="18" charset="0"/>
              <a:ea typeface="黑体" panose="02010609060101010101" pitchFamily="49" charset="-122"/>
              <a:sym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67860" y="390525"/>
            <a:ext cx="15604543" cy="16256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67860" y="2276476"/>
            <a:ext cx="15604543" cy="64357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67861" y="9040813"/>
            <a:ext cx="4045074" cy="519112"/>
          </a:xfrm>
          <a:prstGeom prst="rect">
            <a:avLst/>
          </a:prstGeom>
        </p:spPr>
        <p:txBody>
          <a:bodyPr vert="horz" lIns="91440" tIns="45720" rIns="91440" bIns="45720" rtlCol="0" anchor="ctr"/>
          <a:lstStyle>
            <a:lvl1pPr algn="l">
              <a:defRPr sz="1200">
                <a:solidFill>
                  <a:schemeClr val="tx1">
                    <a:tint val="75000"/>
                  </a:schemeClr>
                </a:solidFill>
              </a:defRPr>
            </a:lvl1pPr>
          </a:lstStyle>
          <a:p>
            <a:fld id="{2940A70E-95BC-4708-905D-EDFCF3D1DB07}" type="datetimeFigureOut">
              <a:rPr lang="zh-CN" altLang="en-US" smtClean="0"/>
              <a:t>2023/8/28</a:t>
            </a:fld>
            <a:endParaRPr lang="zh-CN" altLang="en-US"/>
          </a:p>
        </p:txBody>
      </p:sp>
      <p:sp>
        <p:nvSpPr>
          <p:cNvPr id="5" name="页脚占位符 4"/>
          <p:cNvSpPr>
            <a:spLocks noGrp="1"/>
          </p:cNvSpPr>
          <p:nvPr>
            <p:ph type="ftr" sz="quarter" idx="3"/>
          </p:nvPr>
        </p:nvSpPr>
        <p:spPr>
          <a:xfrm>
            <a:off x="5924732" y="9040813"/>
            <a:ext cx="5490801"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2427330" y="9040813"/>
            <a:ext cx="4045073"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0B434AFF-1A8D-48D2-AD61-7AD4C23DC9A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0.xml"/><Relationship Id="rId1" Type="http://schemas.openxmlformats.org/officeDocument/2006/relationships/tags" Target="../tags/tag49.xml"/></Relationships>
</file>

<file path=ppt/slides/_rels/slide11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tags" Target="../tags/tag54.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xml"/><Relationship Id="rId1" Type="http://schemas.openxmlformats.org/officeDocument/2006/relationships/tags" Target="../tags/tag5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124.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97.png"/><Relationship Id="rId5" Type="http://schemas.openxmlformats.org/officeDocument/2006/relationships/tags" Target="../tags/tag620.xml"/><Relationship Id="rId4"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12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98.png"/><Relationship Id="rId2" Type="http://schemas.openxmlformats.org/officeDocument/2006/relationships/tags" Target="../tags/tag66.xml"/><Relationship Id="rId1" Type="http://schemas.openxmlformats.org/officeDocument/2006/relationships/vmlDrawing" Target="../drawings/vmlDrawing1.vml"/><Relationship Id="rId6" Type="http://schemas.openxmlformats.org/officeDocument/2006/relationships/tags" Target="../tags/tag70.xml"/><Relationship Id="rId11" Type="http://schemas.openxmlformats.org/officeDocument/2006/relationships/image" Target="../media/image97.wmf"/><Relationship Id="rId5" Type="http://schemas.openxmlformats.org/officeDocument/2006/relationships/tags" Target="../tags/tag69.xml"/><Relationship Id="rId10" Type="http://schemas.openxmlformats.org/officeDocument/2006/relationships/oleObject" Target="../embeddings/oleObject1.bin"/><Relationship Id="rId4" Type="http://schemas.openxmlformats.org/officeDocument/2006/relationships/tags" Target="../tags/tag68.xml"/><Relationship Id="rId9" Type="http://schemas.openxmlformats.org/officeDocument/2006/relationships/notesSlide" Target="../notesSlides/notesSlide24.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2.xml"/></Relationships>
</file>

<file path=ppt/slides/_rels/slide1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75.xml"/><Relationship Id="rId7" Type="http://schemas.openxmlformats.org/officeDocument/2006/relationships/notesSlide" Target="../notesSlides/notesSlide2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4.xml"/><Relationship Id="rId5" Type="http://schemas.openxmlformats.org/officeDocument/2006/relationships/tags" Target="../tags/tag77.xml"/><Relationship Id="rId4" Type="http://schemas.openxmlformats.org/officeDocument/2006/relationships/tags" Target="../tags/tag7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8.xml"/><Relationship Id="rId5" Type="http://schemas.openxmlformats.org/officeDocument/2006/relationships/image" Target="../media/image101.png"/><Relationship Id="rId4" Type="http://schemas.openxmlformats.org/officeDocument/2006/relationships/image" Target="../media/image100.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1.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8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83.xml"/><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4.xml"/><Relationship Id="rId4" Type="http://schemas.openxmlformats.org/officeDocument/2006/relationships/image" Target="../media/image103.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85.xml"/><Relationship Id="rId4" Type="http://schemas.openxmlformats.org/officeDocument/2006/relationships/image" Target="../media/image104.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86.xml"/><Relationship Id="rId4" Type="http://schemas.openxmlformats.org/officeDocument/2006/relationships/image" Target="../media/image10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87.xml"/><Relationship Id="rId4" Type="http://schemas.openxmlformats.org/officeDocument/2006/relationships/image" Target="../media/image106.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88.xml"/><Relationship Id="rId4" Type="http://schemas.openxmlformats.org/officeDocument/2006/relationships/image" Target="../media/image107.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ags" Target="../tags/tag1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ags" Target="../tags/tag15.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ags" Target="../tags/tag1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ags" Target="../tags/tag19.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ags" Target="../tags/tag2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ags" Target="../tags/tag23.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ags" Target="../tags/tag25.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tags" Target="../tags/tag29.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tags" Target="../tags/tag3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body" idx="4294967295"/>
          </p:nvPr>
        </p:nvSpPr>
        <p:spPr>
          <a:xfrm>
            <a:off x="3715385" y="6316980"/>
            <a:ext cx="11305540" cy="585470"/>
          </a:xfrm>
          <a:prstGeom prst="rect">
            <a:avLst/>
          </a:prstGeom>
        </p:spPr>
        <p:txBody>
          <a:bodyPr anchor="ctr">
            <a:noAutofit/>
          </a:bodyPr>
          <a:lstStyle>
            <a:lvl1pPr>
              <a:defRPr sz="1800">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lvl="0" indent="0">
              <a:buNone/>
              <a:defRPr>
                <a:solidFill>
                  <a:srgbClr val="000000"/>
                </a:solidFill>
              </a:defRPr>
            </a:pPr>
            <a:r>
              <a:rPr lang="zh-CN" altLang="en-US" sz="2000" b="1" dirty="0">
                <a:solidFill>
                  <a:srgbClr val="56A6AF"/>
                </a:solidFill>
                <a:sym typeface="Times New Roman" panose="02020603050405020304" pitchFamily="18" charset="0"/>
              </a:rPr>
              <a:t>作者姓名</a:t>
            </a:r>
            <a:r>
              <a:rPr sz="2000" b="1" dirty="0">
                <a:solidFill>
                  <a:srgbClr val="56A6AF"/>
                </a:solidFill>
                <a:sym typeface="Times New Roman" panose="02020603050405020304" pitchFamily="18" charset="0"/>
              </a:rPr>
              <a:t>： </a:t>
            </a:r>
            <a:r>
              <a:rPr lang="zh-CN" sz="2000" b="1" dirty="0">
                <a:solidFill>
                  <a:srgbClr val="56A6AF"/>
                </a:solidFill>
                <a:sym typeface="Times New Roman" panose="02020603050405020304" pitchFamily="18" charset="0"/>
              </a:rPr>
              <a:t>向菲</a:t>
            </a:r>
            <a:r>
              <a:rPr sz="2000" b="1" dirty="0">
                <a:solidFill>
                  <a:srgbClr val="56A6AF"/>
                </a:solidFill>
                <a:sym typeface="Times New Roman" panose="02020603050405020304" pitchFamily="18" charset="0"/>
              </a:rPr>
              <a:t>                                       </a:t>
            </a:r>
            <a:r>
              <a:rPr lang="zh-CN" altLang="en-US" sz="2000" b="1" dirty="0">
                <a:solidFill>
                  <a:srgbClr val="56A6AF"/>
                </a:solidFill>
                <a:sym typeface="Times New Roman" panose="02020603050405020304" pitchFamily="18" charset="0"/>
              </a:rPr>
              <a:t>作者单位</a:t>
            </a:r>
            <a:r>
              <a:rPr sz="2000" b="1" dirty="0">
                <a:solidFill>
                  <a:srgbClr val="56A6AF"/>
                </a:solidFill>
                <a:sym typeface="Times New Roman" panose="02020603050405020304" pitchFamily="18" charset="0"/>
              </a:rPr>
              <a:t>：</a:t>
            </a:r>
            <a:r>
              <a:rPr lang="zh-CN" sz="2000" b="1" dirty="0">
                <a:solidFill>
                  <a:srgbClr val="56A6AF"/>
                </a:solidFill>
                <a:sym typeface="Times New Roman" panose="02020603050405020304" pitchFamily="18" charset="0"/>
              </a:rPr>
              <a:t>华中科技大学同济医学院医药卫生管理学院</a:t>
            </a:r>
          </a:p>
        </p:txBody>
      </p:sp>
      <p:sp>
        <p:nvSpPr>
          <p:cNvPr id="41" name="Shape 41"/>
          <p:cNvSpPr/>
          <p:nvPr/>
        </p:nvSpPr>
        <p:spPr>
          <a:xfrm>
            <a:off x="0" y="3179816"/>
            <a:ext cx="17340263" cy="2317115"/>
          </a:xfrm>
          <a:prstGeom prst="rect">
            <a:avLst/>
          </a:prstGeom>
          <a:ln w="12700">
            <a:miter lim="400000"/>
          </a:ln>
        </p:spPr>
        <p:txBody>
          <a:bodyPr wrap="square" lIns="50800" tIns="50800" rIns="50800" bIns="50800" anchor="ctr">
            <a:spAutoFit/>
          </a:bodyPr>
          <a:lstStyle/>
          <a:p>
            <a:pPr lvl="0">
              <a:lnSpc>
                <a:spcPct val="120000"/>
              </a:lnSpc>
              <a:defRPr sz="1800"/>
            </a:pPr>
            <a:r>
              <a:rPr sz="6000" b="1"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sz="6000" b="1"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十一</a:t>
            </a:r>
            <a:r>
              <a:rPr lang="zh-CN" altLang="en-US" sz="6000" b="1"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章</a:t>
            </a:r>
            <a:endParaRPr sz="6000" b="1"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lvl="0">
              <a:lnSpc>
                <a:spcPct val="120000"/>
              </a:lnSpc>
              <a:defRPr sz="1800"/>
            </a:pPr>
            <a:r>
              <a:rPr lang="zh-CN" altLang="en-US" sz="6000" b="1"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文献管理与评价</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3437731" y="3115697"/>
            <a:ext cx="11114418" cy="2945806"/>
          </a:xfrm>
          <a:prstGeom prst="rect">
            <a:avLst/>
          </a:prstGeom>
          <a:ln w="12700">
            <a:miter lim="400000"/>
          </a:ln>
        </p:spPr>
        <p:txBody>
          <a:bodyPr wrap="square" lIns="50800" tIns="50800" rIns="50800" bIns="50800" anchor="t">
            <a:spAutoFit/>
          </a:bodyPr>
          <a:lstStyle/>
          <a:p>
            <a:pPr lvl="0" algn="l">
              <a:lnSpc>
                <a:spcPct val="200000"/>
              </a:lnSpc>
              <a:defRPr sz="1800"/>
            </a:pPr>
            <a:r>
              <a:rPr lang="zh-CN" altLang="en-US" sz="24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lang="en-US" altLang="zh-CN" sz="2400" b="1" dirty="0" err="1">
                <a:latin typeface="微软雅黑" panose="020B0503020204020204" charset="-122"/>
                <a:ea typeface="微软雅黑" panose="020B0503020204020204" charset="-122"/>
                <a:cs typeface="微软雅黑" panose="020B0503020204020204" charset="-122"/>
                <a:sym typeface="Times New Roman" panose="02020603050405020304" pitchFamily="18" charset="0"/>
              </a:rPr>
              <a:t>NoteExpress</a:t>
            </a:r>
            <a:endParaRPr lang="en-US" sz="24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lvl="0" algn="l">
              <a:lnSpc>
                <a:spcPct val="200000"/>
              </a:lnSpc>
              <a:defRPr sz="1800"/>
            </a:pPr>
            <a:r>
              <a:rPr lang="zh-CN" altLang="en-US" sz="24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sz="24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en-US" sz="24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lvl="0" algn="l">
              <a:lnSpc>
                <a:spcPct val="200000"/>
              </a:lnSpc>
              <a:defRPr sz="1800"/>
            </a:pPr>
            <a:r>
              <a:rPr lang="zh-CN" altLang="en-US" sz="24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（三）其它文献管理工具</a:t>
            </a:r>
            <a:endParaRPr lang="en-US" sz="24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lvl="0" algn="l">
              <a:lnSpc>
                <a:spcPct val="200000"/>
              </a:lnSpc>
              <a:defRPr sz="1800"/>
            </a:pPr>
            <a:endParaRPr lang="en-US" altLang="zh-CN" sz="24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二、文献管理工具</a:t>
            </a: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0"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243" y="988367"/>
            <a:ext cx="14833648" cy="8027167"/>
          </a:xfrm>
          <a:prstGeom prst="rect">
            <a:avLst/>
          </a:prstGeom>
        </p:spPr>
      </p:pic>
      <p:sp>
        <p:nvSpPr>
          <p:cNvPr id="3" name="矩形 2"/>
          <p:cNvSpPr/>
          <p:nvPr/>
        </p:nvSpPr>
        <p:spPr>
          <a:xfrm>
            <a:off x="1325315" y="1636440"/>
            <a:ext cx="1296144"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60"/>
            <a:ext cx="14977664" cy="8034892"/>
          </a:xfrm>
          <a:prstGeom prst="rect">
            <a:avLst/>
          </a:prstGeom>
        </p:spPr>
      </p:pic>
      <p:sp>
        <p:nvSpPr>
          <p:cNvPr id="3" name="矩形 2"/>
          <p:cNvSpPr/>
          <p:nvPr/>
        </p:nvSpPr>
        <p:spPr>
          <a:xfrm>
            <a:off x="8670131" y="2860576"/>
            <a:ext cx="432048"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710691" y="8515000"/>
            <a:ext cx="792088" cy="436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59"/>
            <a:ext cx="14833648" cy="8027167"/>
          </a:xfrm>
          <a:prstGeom prst="rect">
            <a:avLst/>
          </a:prstGeom>
        </p:spPr>
      </p:pic>
      <p:sp>
        <p:nvSpPr>
          <p:cNvPr id="3" name="矩形 2"/>
          <p:cNvSpPr/>
          <p:nvPr/>
        </p:nvSpPr>
        <p:spPr>
          <a:xfrm>
            <a:off x="1253307" y="1780456"/>
            <a:ext cx="1728192"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3427" y="951284"/>
            <a:ext cx="7920880" cy="7996419"/>
          </a:xfrm>
          <a:prstGeom prst="rect">
            <a:avLst/>
          </a:prstGeom>
        </p:spPr>
      </p:pic>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（三）其他文献管理工具</a:t>
            </a: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0"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sp>
        <p:nvSpPr>
          <p:cNvPr id="3" name="文本框 2"/>
          <p:cNvSpPr txBox="1"/>
          <p:nvPr>
            <p:custDataLst>
              <p:tags r:id="rId1"/>
            </p:custDataLst>
          </p:nvPr>
        </p:nvSpPr>
        <p:spPr>
          <a:xfrm>
            <a:off x="3341539" y="3292624"/>
            <a:ext cx="11261150" cy="4446404"/>
          </a:xfrm>
          <a:prstGeom prst="rect">
            <a:avLst/>
          </a:prstGeom>
        </p:spPr>
        <p:txBody>
          <a:bodyPr wrap="square">
            <a:noAutofit/>
          </a:bodyPr>
          <a:lstStyle/>
          <a:p>
            <a:pPr marL="342900" indent="-342900" algn="just">
              <a:lnSpc>
                <a:spcPct val="150000"/>
              </a:lnSpc>
              <a:buFont typeface="Wingdings" panose="05000000000000000000" pitchFamily="2" charset="2"/>
              <a:buChar char="Ø"/>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Zotero</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提供无限分组和在线存储空间，文献抓取与导入功能较强，资源占用低，但不提供在线检索功能和中文期刊样式；</a:t>
            </a:r>
          </a:p>
          <a:p>
            <a:pPr marL="342900" indent="-342900" algn="just">
              <a:lnSpc>
                <a:spcPct val="150000"/>
              </a:lnSpc>
              <a:buFont typeface="Wingdings" panose="05000000000000000000" pitchFamily="2" charset="2"/>
              <a:buChar char="Ø"/>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Mendeley</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提供两个数据库分组和在线存储空间，支持</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PDF</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智能识别，资源占用低，速度快，但不提供中文期刊样式；</a:t>
            </a:r>
          </a:p>
          <a:p>
            <a:pPr marL="342900" indent="-342900" algn="just">
              <a:lnSpc>
                <a:spcPct val="150000"/>
              </a:lnSpc>
              <a:buFont typeface="Wingdings" panose="05000000000000000000" pitchFamily="2" charset="2"/>
              <a:buChar char="Ø"/>
            </a:pPr>
            <a:r>
              <a:rPr lang="en-US" altLang="zh-CN" sz="2400" dirty="0" err="1">
                <a:solidFill>
                  <a:srgbClr val="FF0000"/>
                </a:solidFill>
                <a:latin typeface="微软雅黑" panose="020B0503020204020204" charset="-122"/>
                <a:ea typeface="微软雅黑" panose="020B0503020204020204" charset="-122"/>
                <a:cs typeface="微软雅黑" panose="020B0503020204020204" charset="-122"/>
              </a:rPr>
              <a:t>Citavi</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提供无限分组，每组</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100</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篇的文献上限，提供类似项目管理软件的知识组织和计划安排功能，但功能复杂、学习成本较高、运行相对缓慢；</a:t>
            </a:r>
          </a:p>
          <a:p>
            <a:pPr marL="342900" indent="-342900" algn="just">
              <a:lnSpc>
                <a:spcPct val="150000"/>
              </a:lnSpc>
              <a:buFont typeface="Wingdings" panose="05000000000000000000" pitchFamily="2" charset="2"/>
              <a:buChar char="Ø"/>
            </a:pPr>
            <a:r>
              <a:rPr lang="en-US" altLang="zh-CN" sz="2400" dirty="0" err="1">
                <a:solidFill>
                  <a:srgbClr val="FF0000"/>
                </a:solidFill>
                <a:latin typeface="微软雅黑" panose="020B0503020204020204" charset="-122"/>
                <a:ea typeface="微软雅黑" panose="020B0503020204020204" charset="-122"/>
                <a:cs typeface="微软雅黑" panose="020B0503020204020204" charset="-122"/>
              </a:rPr>
              <a:t>JabRef</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完全开源，插件丰富，文献抓取功能强大，但界面友好性不够，附件管理复杂。</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p:nvPr/>
        </p:nvSpPr>
        <p:spPr>
          <a:xfrm>
            <a:off x="7088983" y="4486487"/>
            <a:ext cx="3162300" cy="1209040"/>
          </a:xfrm>
          <a:prstGeom prst="rect">
            <a:avLst/>
          </a:prstGeom>
          <a:ln w="12700">
            <a:miter lim="400000"/>
          </a:ln>
        </p:spPr>
        <p:txBody>
          <a:bodyPr wrap="none" lIns="50800" tIns="50800" rIns="50800" bIns="50800" anchor="ctr">
            <a:spAutoFit/>
          </a:bodyPr>
          <a:lstStyle>
            <a:lvl1pPr>
              <a:lnSpc>
                <a:spcPct val="120000"/>
              </a:lnSpc>
              <a:defRPr sz="5600" b="1">
                <a:solidFill>
                  <a:srgbClr val="FFFFFF"/>
                </a:solidFill>
                <a:latin typeface="Lantinghei SC Demibold"/>
                <a:ea typeface="Lantinghei SC Demibold"/>
                <a:cs typeface="Lantinghei SC Demibold"/>
                <a:sym typeface="Lantinghei SC Demibold"/>
              </a:defRPr>
            </a:lvl1pPr>
          </a:lstStyle>
          <a:p>
            <a:pPr>
              <a:defRPr sz="1800"/>
            </a:pPr>
            <a:r>
              <a:rPr lang="zh-CN" altLang="en-US" sz="6000" dirty="0">
                <a:solidFill>
                  <a:schemeClr val="bg1"/>
                </a:solidFill>
                <a:latin typeface="微软雅黑" panose="020B0503020204020204" charset="-122"/>
                <a:ea typeface="微软雅黑" panose="020B0503020204020204" charset="-122"/>
                <a:sym typeface="Times New Roman" panose="02020603050405020304" pitchFamily="18" charset="0"/>
              </a:rPr>
              <a:t>文献评价</a:t>
            </a:r>
          </a:p>
        </p:txBody>
      </p:sp>
      <p:sp>
        <p:nvSpPr>
          <p:cNvPr id="12" name="Shape 61"/>
          <p:cNvSpPr/>
          <p:nvPr/>
        </p:nvSpPr>
        <p:spPr>
          <a:xfrm>
            <a:off x="2117404" y="228888"/>
            <a:ext cx="3534410" cy="368935"/>
          </a:xfrm>
          <a:prstGeom prst="rect">
            <a:avLst/>
          </a:prstGeom>
          <a:ln w="12700">
            <a:miter lim="400000"/>
          </a:ln>
        </p:spPr>
        <p:txBody>
          <a:bodyPr wrap="none" lIns="0" tIns="0" rIns="0" bIns="0" anchor="ctr">
            <a:spAutoFit/>
          </a:bodyPr>
          <a:lstStyle>
            <a:lvl1pPr>
              <a:defRPr sz="18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b="0">
                <a:solidFill>
                  <a:srgbClr val="000000"/>
                </a:solidFill>
              </a:defRPr>
            </a:pPr>
            <a:r>
              <a:rPr sz="2400" b="1" dirty="0">
                <a:solidFill>
                  <a:srgbClr val="56A6AF"/>
                </a:solidFill>
                <a:sym typeface="Times New Roman" panose="02020603050405020304" pitchFamily="18" charset="0"/>
              </a:rPr>
              <a:t>第</a:t>
            </a:r>
            <a:r>
              <a:rPr lang="zh-CN" sz="2400" b="1" dirty="0">
                <a:solidFill>
                  <a:srgbClr val="56A6AF"/>
                </a:solidFill>
                <a:sym typeface="Times New Roman" panose="02020603050405020304" pitchFamily="18" charset="0"/>
              </a:rPr>
              <a:t>十一</a:t>
            </a:r>
            <a:r>
              <a:rPr sz="2400" b="1" dirty="0">
                <a:solidFill>
                  <a:srgbClr val="56A6AF"/>
                </a:solidFill>
                <a:sym typeface="Times New Roman" panose="02020603050405020304" pitchFamily="18" charset="0"/>
              </a:rPr>
              <a:t>章  </a:t>
            </a:r>
            <a:r>
              <a:rPr lang="zh-CN" sz="2400" b="1" dirty="0">
                <a:solidFill>
                  <a:srgbClr val="56A6AF"/>
                </a:solidFill>
                <a:sym typeface="Times New Roman" panose="02020603050405020304" pitchFamily="18" charset="0"/>
              </a:rPr>
              <a:t>文献管理与评价</a:t>
            </a:r>
          </a:p>
        </p:txBody>
      </p:sp>
      <p:sp>
        <p:nvSpPr>
          <p:cNvPr id="13" name="Shape 89"/>
          <p:cNvSpPr/>
          <p:nvPr/>
        </p:nvSpPr>
        <p:spPr>
          <a:xfrm>
            <a:off x="7547769" y="2831632"/>
            <a:ext cx="2244725" cy="1134745"/>
          </a:xfrm>
          <a:prstGeom prst="rect">
            <a:avLst/>
          </a:prstGeom>
          <a:ln w="12700">
            <a:miter lim="400000"/>
          </a:ln>
        </p:spPr>
        <p:txBody>
          <a:bodyPr wrap="none" lIns="50800" tIns="50800" rIns="50800" bIns="50800" anchor="ctr">
            <a:spAutoFit/>
          </a:bodyPr>
          <a:lstStyle>
            <a:lvl1pPr>
              <a:lnSpc>
                <a:spcPct val="120000"/>
              </a:lnSpc>
              <a:defRPr sz="5600" b="1">
                <a:solidFill>
                  <a:srgbClr val="56A6AF"/>
                </a:solidFill>
                <a:latin typeface="Lantinghei SC Demibold"/>
                <a:ea typeface="Lantinghei SC Demibold"/>
                <a:cs typeface="Lantinghei SC Demibold"/>
                <a:sym typeface="Lantinghei SC Demibold"/>
              </a:defRPr>
            </a:lvl1pPr>
          </a:lstStyle>
          <a:p>
            <a:pPr lvl="0">
              <a:defRPr sz="1800" b="0">
                <a:solidFill>
                  <a:srgbClr val="000000"/>
                </a:solidFill>
              </a:defRPr>
            </a:pPr>
            <a:r>
              <a:rPr sz="5600" b="1" dirty="0">
                <a:solidFill>
                  <a:srgbClr val="56A6AF"/>
                </a:solidFill>
                <a:latin typeface="微软雅黑" panose="020B0503020204020204" charset="-122"/>
                <a:ea typeface="微软雅黑" panose="020B0503020204020204" charset="-122"/>
                <a:sym typeface="Times New Roman" panose="02020603050405020304" pitchFamily="18" charset="0"/>
              </a:rPr>
              <a:t>第</a:t>
            </a:r>
            <a:r>
              <a:rPr lang="zh-CN" sz="5600" b="1" dirty="0">
                <a:solidFill>
                  <a:srgbClr val="56A6AF"/>
                </a:solidFill>
                <a:latin typeface="微软雅黑" panose="020B0503020204020204" charset="-122"/>
                <a:ea typeface="微软雅黑" panose="020B0503020204020204" charset="-122"/>
                <a:sym typeface="Times New Roman" panose="02020603050405020304" pitchFamily="18" charset="0"/>
              </a:rPr>
              <a:t>二</a:t>
            </a:r>
            <a:r>
              <a:rPr sz="5600" b="1" dirty="0">
                <a:solidFill>
                  <a:srgbClr val="56A6AF"/>
                </a:solidFill>
                <a:latin typeface="微软雅黑" panose="020B0503020204020204" charset="-122"/>
                <a:ea typeface="微软雅黑" panose="020B0503020204020204" charset="-122"/>
                <a:sym typeface="Times New Roman" panose="02020603050405020304" pitchFamily="18" charset="0"/>
              </a:rPr>
              <a:t>节</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3437731" y="3115697"/>
            <a:ext cx="11114418" cy="2207143"/>
          </a:xfrm>
          <a:prstGeom prst="rect">
            <a:avLst/>
          </a:prstGeom>
          <a:ln w="12700">
            <a:miter lim="400000"/>
          </a:ln>
        </p:spPr>
        <p:txBody>
          <a:bodyPr wrap="square" lIns="50800" tIns="50800" rIns="50800" bIns="50800" anchor="t">
            <a:spAutoFit/>
          </a:bodyPr>
          <a:lstStyle/>
          <a:p>
            <a:pPr marL="0" marR="0" lvl="0" indent="0" algn="l" defTabSz="584200" eaLnBrk="1" fontAlgn="auto" latinLnBrk="0" hangingPunct="1">
              <a:lnSpc>
                <a:spcPct val="200000"/>
              </a:lnSpc>
              <a:spcBef>
                <a:spcPts val="0"/>
              </a:spcBef>
              <a:spcAft>
                <a:spcPts val="0"/>
              </a:spcAft>
              <a:buClrTx/>
              <a:buSzTx/>
              <a:buFontTx/>
              <a:buNone/>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　</a:t>
            </a:r>
            <a:endParaRPr kumimoji="0" 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Altmetrics</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方法</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　</a:t>
            </a:r>
            <a:endParaRPr kumimoji="0" 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0" marR="0" lvl="0" indent="0" algn="l" defTabSz="584200" eaLnBrk="1" fontAlgn="auto" latinLnBrk="0" hangingPunct="1">
              <a:lnSpc>
                <a:spcPct val="200000"/>
              </a:lnSpc>
              <a:spcBef>
                <a:spcPts val="0"/>
              </a:spcBef>
              <a:spcAft>
                <a:spcPts val="0"/>
              </a:spcAft>
              <a:buClrTx/>
              <a:buSzTx/>
              <a:buFontTx/>
              <a:buNone/>
              <a:defRPr sz="1800"/>
            </a:pP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zh-CN" altLang="en-US" sz="3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Times New Roman" panose="02020603050405020304" pitchFamily="18" charset="0"/>
              </a:rPr>
              <a:t>一、评价方法</a:t>
            </a: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0" name="Shape 101"/>
          <p:cNvSpPr/>
          <p:nvPr/>
        </p:nvSpPr>
        <p:spPr>
          <a:xfrm>
            <a:off x="2117403" y="202863"/>
            <a:ext cx="203073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37731" y="3292624"/>
            <a:ext cx="11149330" cy="86868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50000"/>
              </a:lnSpc>
              <a:spcBef>
                <a:spcPts val="0"/>
              </a:spcBef>
              <a:spcAft>
                <a:spcPts val="0"/>
              </a:spcAft>
              <a:buClrTx/>
              <a:buSzTx/>
              <a:buFontTx/>
              <a:buNone/>
              <a:defRPr/>
            </a:pPr>
            <a:r>
              <a:rPr kumimoji="0" lang="en-US" altLang="zh-CN" sz="2400" i="0" u="none" strike="noStrike" kern="0" cap="none" spc="0" normalizeH="0" baseline="0" dirty="0">
                <a:solidFill>
                  <a:srgbClr val="FF0000"/>
                </a:solidFill>
                <a:latin typeface="微软雅黑" panose="020B0503020204020204" charset="-122"/>
                <a:ea typeface="微软雅黑" panose="020B0503020204020204" charset="-122"/>
                <a:cs typeface="微软雅黑" panose="020B0503020204020204" charset="-122"/>
                <a:sym typeface="Helvetica Light"/>
              </a:rPr>
              <a:t>定义：</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邱均平将引文分析定义为利用各种数学及统计学的方法（比较、归纳、抽象、概括等逻辑方法），对科学期刊、论文、作者等各种分析对象的引用与被引用现象进行分析，以便揭示其数量特征和内在规律的一种文献计量研究方法。</a:t>
            </a:r>
          </a:p>
          <a:p>
            <a:pPr marL="0" marR="0" lvl="0" indent="0" algn="l" defTabSz="584200" eaLnBrk="1" fontAlgn="auto" latinLnBrk="0" hangingPunct="1">
              <a:lnSpc>
                <a:spcPct val="15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7" name="Shape 103"/>
          <p:cNvSpPr/>
          <p:nvPr/>
        </p:nvSpPr>
        <p:spPr>
          <a:xfrm>
            <a:off x="3437731" y="3043689"/>
            <a:ext cx="11114418" cy="2207143"/>
          </a:xfrm>
          <a:prstGeom prst="rect">
            <a:avLst/>
          </a:prstGeom>
          <a:ln w="12700">
            <a:miter lim="400000"/>
          </a:ln>
        </p:spPr>
        <p:txBody>
          <a:bodyPr wrap="square" lIns="50800" tIns="50800" rIns="50800" bIns="50800" anchor="t">
            <a:spAutoFit/>
          </a:bodyPr>
          <a:lstStyle/>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 </a:t>
            </a:r>
            <a:r>
              <a:rPr lang="zh-CN" altLang="en-US" sz="2400" b="1" dirty="0">
                <a:latin typeface="微软雅黑" panose="020B0503020204020204" charset="-122"/>
                <a:ea typeface="微软雅黑" panose="020B0503020204020204" charset="-122"/>
                <a:cs typeface="微软雅黑" panose="020B0503020204020204" charset="-122"/>
                <a:sym typeface="微软雅黑" panose="020B0503020204020204" charset="-122"/>
              </a:rPr>
              <a:t>对文献外部特征的评价</a:t>
            </a:r>
            <a:endPar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2.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对文献内部特征的评价</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05881" y="4309982"/>
            <a:ext cx="11149330" cy="86868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著者评价评估作者的科研成果、学术水平、领域贡献等。早期学术界常用发文量和被引频次来衡量作者的学术水平和地位，但后来认识到，论文质量、学术贡献、研究范围等因素也应纳入考量。当前主要的著者评价指标包括</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h</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g</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p</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z</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指数等。当然，所在机构、基金项目等也可用以评价著者。</a:t>
            </a:r>
          </a:p>
        </p:txBody>
      </p:sp>
      <p:sp>
        <p:nvSpPr>
          <p:cNvPr id="6" name="文本框 5"/>
          <p:cNvSpPr txBox="1"/>
          <p:nvPr/>
        </p:nvSpPr>
        <p:spPr>
          <a:xfrm>
            <a:off x="2981499" y="2847443"/>
            <a:ext cx="4206601" cy="52322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lang="en-US" altLang="zh-CN" sz="28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对文献外部特征的评价</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8" name="文本框 7">
            <a:extLst>
              <a:ext uri="{FF2B5EF4-FFF2-40B4-BE49-F238E27FC236}">
                <a16:creationId xmlns:a16="http://schemas.microsoft.com/office/drawing/2014/main" id="{33641FC9-3153-4DAE-9F23-91F655E0F118}"/>
              </a:ext>
            </a:extLst>
          </p:cNvPr>
          <p:cNvSpPr txBox="1"/>
          <p:nvPr/>
        </p:nvSpPr>
        <p:spPr>
          <a:xfrm>
            <a:off x="3143241" y="3370663"/>
            <a:ext cx="8677274" cy="719556"/>
          </a:xfrm>
          <a:prstGeom prst="rect">
            <a:avLst/>
          </a:prstGeom>
          <a:noFill/>
        </p:spPr>
        <p:txBody>
          <a:bodyPr wrap="square">
            <a:spAutoFit/>
          </a:bodyPr>
          <a:lstStyle/>
          <a:p>
            <a:pPr marL="0" marR="0" lvl="0" indent="0" algn="l" defTabSz="584200" eaLnBrk="1" fontAlgn="auto" latinLnBrk="0" hangingPunct="1">
              <a:lnSpc>
                <a:spcPct val="200000"/>
              </a:lnSpc>
              <a:spcBef>
                <a:spcPts val="0"/>
              </a:spcBef>
              <a:spcAft>
                <a:spcPts val="0"/>
              </a:spcAft>
              <a:buClrTx/>
              <a:buSzTx/>
              <a:buFontTx/>
              <a:buNone/>
              <a:tabLst/>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）著者评价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二、文献管理工具</a:t>
            </a: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3" name="Shape 1120"/>
          <p:cNvSpPr txBox="1"/>
          <p:nvPr/>
        </p:nvSpPr>
        <p:spPr>
          <a:xfrm>
            <a:off x="3437731" y="3188891"/>
            <a:ext cx="10914433" cy="4443132"/>
          </a:xfrm>
          <a:prstGeom prst="rect">
            <a:avLst/>
          </a:prstGeom>
        </p:spPr>
        <p:txBody>
          <a:bodyPr vert="horz" wrap="square" lIns="68580" tIns="34290" rIns="68580" bIns="3429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latinLnBrk="1">
              <a:lnSpc>
                <a:spcPct val="150000"/>
              </a:lnSpc>
              <a:spcBef>
                <a:spcPct val="0"/>
              </a:spcBef>
              <a:buClr>
                <a:srgbClr val="FF0000"/>
              </a:buClr>
              <a:buNone/>
            </a:pPr>
            <a:r>
              <a:rPr lang="zh-CN" altLang="en-US" sz="2400" dirty="0">
                <a:solidFill>
                  <a:srgbClr val="FF0000"/>
                </a:solidFill>
                <a:latin typeface="微软雅黑" panose="020B0503020204020204" charset="-122"/>
                <a:ea typeface="微软雅黑" panose="020B0503020204020204" charset="-122"/>
                <a:sym typeface="Helvetica"/>
              </a:rPr>
              <a:t>文献管理工具概念：</a:t>
            </a:r>
            <a:r>
              <a:rPr lang="zh-CN" altLang="en-US" sz="2400" dirty="0">
                <a:latin typeface="微软雅黑" panose="020B0503020204020204" charset="-122"/>
                <a:ea typeface="微软雅黑" panose="020B0503020204020204" charset="-122"/>
                <a:sym typeface="Helvetica"/>
              </a:rPr>
              <a:t>是一类用于收集、存储、管理、利用各类学术文献的，用以提高科研工作者研究效率的工具，其中以文献管理软件（</a:t>
            </a:r>
            <a:r>
              <a:rPr lang="en-US" altLang="zh-CN" sz="2400" dirty="0">
                <a:latin typeface="微软雅黑" panose="020B0503020204020204" charset="-122"/>
                <a:ea typeface="微软雅黑" panose="020B0503020204020204" charset="-122"/>
                <a:sym typeface="Helvetica"/>
              </a:rPr>
              <a:t>Reference Management Software</a:t>
            </a:r>
            <a:r>
              <a:rPr lang="zh-CN" altLang="en-US" sz="2400" dirty="0">
                <a:latin typeface="微软雅黑" panose="020B0503020204020204" charset="-122"/>
                <a:ea typeface="微软雅黑" panose="020B0503020204020204" charset="-122"/>
                <a:sym typeface="Helvetica"/>
              </a:rPr>
              <a:t>，</a:t>
            </a:r>
            <a:r>
              <a:rPr lang="en-US" altLang="zh-CN" sz="2400" dirty="0">
                <a:latin typeface="微软雅黑" panose="020B0503020204020204" charset="-122"/>
                <a:ea typeface="微软雅黑" panose="020B0503020204020204" charset="-122"/>
                <a:sym typeface="Helvetica"/>
              </a:rPr>
              <a:t>RMS</a:t>
            </a:r>
            <a:r>
              <a:rPr lang="zh-CN" altLang="en-US" sz="2400" dirty="0">
                <a:latin typeface="微软雅黑" panose="020B0503020204020204" charset="-122"/>
                <a:ea typeface="微软雅黑" panose="020B0503020204020204" charset="-122"/>
                <a:sym typeface="Helvetica"/>
              </a:rPr>
              <a:t>）为代表；</a:t>
            </a:r>
            <a:endParaRPr lang="en-US" altLang="zh-CN" sz="2400" dirty="0">
              <a:latin typeface="微软雅黑" panose="020B0503020204020204" charset="-122"/>
              <a:ea typeface="微软雅黑" panose="020B0503020204020204" charset="-122"/>
              <a:sym typeface="Helvetica"/>
            </a:endParaRPr>
          </a:p>
          <a:p>
            <a:pPr marL="0" indent="457200" latinLnBrk="1">
              <a:lnSpc>
                <a:spcPct val="150000"/>
              </a:lnSpc>
              <a:spcBef>
                <a:spcPct val="0"/>
              </a:spcBef>
              <a:buClr>
                <a:srgbClr val="FF0000"/>
              </a:buClr>
              <a:buNone/>
            </a:pPr>
            <a:r>
              <a:rPr lang="zh-CN" altLang="en-US" sz="2400" dirty="0">
                <a:latin typeface="微软雅黑" panose="020B0503020204020204" charset="-122"/>
                <a:ea typeface="微软雅黑" panose="020B0503020204020204" charset="-122"/>
                <a:sym typeface="Helvetica"/>
              </a:rPr>
              <a:t>常用文献管理软件：</a:t>
            </a:r>
            <a:r>
              <a:rPr lang="en-US" altLang="zh-CN" sz="2400" dirty="0" err="1">
                <a:latin typeface="微软雅黑" panose="020B0503020204020204" charset="-122"/>
                <a:ea typeface="微软雅黑" panose="020B0503020204020204" charset="-122"/>
                <a:sym typeface="Helvetica"/>
              </a:rPr>
              <a:t>NoteExpress</a:t>
            </a:r>
            <a:r>
              <a:rPr lang="zh-CN" altLang="en-US" sz="2400" dirty="0">
                <a:latin typeface="微软雅黑" panose="020B0503020204020204" charset="-122"/>
                <a:ea typeface="微软雅黑" panose="020B0503020204020204" charset="-122"/>
                <a:sym typeface="Helvetica"/>
              </a:rPr>
              <a:t>（</a:t>
            </a:r>
            <a:r>
              <a:rPr lang="en-US" altLang="zh-CN" sz="2400" dirty="0">
                <a:latin typeface="微软雅黑" panose="020B0503020204020204" charset="-122"/>
                <a:ea typeface="微软雅黑" panose="020B0503020204020204" charset="-122"/>
                <a:sym typeface="Helvetica"/>
              </a:rPr>
              <a:t>NE</a:t>
            </a:r>
            <a:r>
              <a:rPr lang="zh-CN" altLang="en-US" sz="2400" dirty="0">
                <a:latin typeface="微软雅黑" panose="020B0503020204020204" charset="-122"/>
                <a:ea typeface="微软雅黑" panose="020B0503020204020204" charset="-122"/>
                <a:sym typeface="Helvetica"/>
              </a:rPr>
              <a:t>）、</a:t>
            </a:r>
            <a:r>
              <a:rPr lang="en-US" altLang="zh-CN" sz="2400" dirty="0">
                <a:latin typeface="微软雅黑" panose="020B0503020204020204" charset="-122"/>
                <a:ea typeface="微软雅黑" panose="020B0503020204020204" charset="-122"/>
                <a:sym typeface="Helvetica"/>
              </a:rPr>
              <a:t>EndNote</a:t>
            </a:r>
            <a:r>
              <a:rPr lang="zh-CN" altLang="en-US" sz="2400" dirty="0">
                <a:latin typeface="微软雅黑" panose="020B0503020204020204" charset="-122"/>
                <a:ea typeface="微软雅黑" panose="020B0503020204020204" charset="-122"/>
                <a:sym typeface="Helvetica"/>
              </a:rPr>
              <a:t>等。</a:t>
            </a:r>
          </a:p>
        </p:txBody>
      </p:sp>
      <p:pic>
        <p:nvPicPr>
          <p:cNvPr id="4" name="Picture 4" descr="EndNote-国家语言资源监测与研究少数民族语言中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6395" y="6549661"/>
            <a:ext cx="1500157" cy="15001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oteExpress」下载|2022|官方|最新[电脑版]-小熊下载"/>
          <p:cNvPicPr>
            <a:picLocks noChangeAspect="1" noChangeArrowheads="1"/>
          </p:cNvPicPr>
          <p:nvPr/>
        </p:nvPicPr>
        <p:blipFill rotWithShape="1">
          <a:blip r:embed="rId4">
            <a:extLst>
              <a:ext uri="{28A0092B-C50C-407E-A947-70E740481C1C}">
                <a14:useLocalDpi xmlns:a14="http://schemas.microsoft.com/office/drawing/2010/main" val="0"/>
              </a:ext>
            </a:extLst>
          </a:blip>
          <a:srcRect l="19930" r="20790"/>
          <a:stretch>
            <a:fillRect/>
          </a:stretch>
        </p:blipFill>
        <p:spPr bwMode="auto">
          <a:xfrm>
            <a:off x="5378509" y="6552878"/>
            <a:ext cx="1434353" cy="1500157"/>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05881" y="4309982"/>
            <a:ext cx="11149330" cy="868680"/>
          </a:xfrm>
          <a:prstGeom prst="rect">
            <a:avLst/>
          </a:prstGeom>
        </p:spPr>
        <p:txBody>
          <a:bodyPr wrap="square">
            <a:noAutofit/>
            <a:extLst>
              <a:ext uri="{4A0BC546-FE56-4ADE-93B0-CB8AF2F6F144}">
                <wpsdc:textFrameExt xmlns="" xmlns:wpsdc="http://www.wps.cn/officeDocument/2022/drawingmlCustomData" type="text"/>
              </a:ext>
            </a:extLst>
          </a:bodyPr>
          <a:lstStyle/>
          <a:p>
            <a:pPr lvl="0" indent="457200" algn="just">
              <a:lnSpc>
                <a:spcPct val="150000"/>
              </a:lnSpc>
              <a:defRPr/>
            </a:pPr>
            <a:r>
              <a:rPr lang="zh-CN" altLang="en-US" sz="2400" dirty="0">
                <a:latin typeface="微软雅黑" panose="020B0503020204020204" charset="-122"/>
                <a:ea typeface="微软雅黑" panose="020B0503020204020204" charset="-122"/>
                <a:cs typeface="微软雅黑" panose="020B0503020204020204" charset="-122"/>
              </a:rPr>
              <a:t>在文献的评价体系中，最具代表性的是对科技期刊的评价。当前有一系列量化指标可用于反映期刊水平，而期刊水平可以作为一种依据反映该刊所载文献的质量。常见的期刊评价指标有载文量、引证率、被引率、平均引文率（包括平均引证率和平均被引率）、影响因子、即年指标、自引率和自被引率等。</a:t>
            </a:r>
          </a:p>
        </p:txBody>
      </p:sp>
      <p:sp>
        <p:nvSpPr>
          <p:cNvPr id="6" name="文本框 5"/>
          <p:cNvSpPr txBox="1"/>
          <p:nvPr/>
        </p:nvSpPr>
        <p:spPr>
          <a:xfrm>
            <a:off x="2981499" y="2847443"/>
            <a:ext cx="4206601" cy="52322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lang="en-US" altLang="zh-CN" sz="28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对文献外部特征的评价</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8" name="文本框 7">
            <a:extLst>
              <a:ext uri="{FF2B5EF4-FFF2-40B4-BE49-F238E27FC236}">
                <a16:creationId xmlns:a16="http://schemas.microsoft.com/office/drawing/2014/main" id="{33641FC9-3153-4DAE-9F23-91F655E0F118}"/>
              </a:ext>
            </a:extLst>
          </p:cNvPr>
          <p:cNvSpPr txBox="1"/>
          <p:nvPr/>
        </p:nvSpPr>
        <p:spPr>
          <a:xfrm>
            <a:off x="3143241" y="3370663"/>
            <a:ext cx="8677274" cy="719556"/>
          </a:xfrm>
          <a:prstGeom prst="rect">
            <a:avLst/>
          </a:prstGeom>
          <a:noFill/>
        </p:spPr>
        <p:txBody>
          <a:bodyPr wrap="square">
            <a:spAutoFit/>
          </a:bodyPr>
          <a:lstStyle/>
          <a:p>
            <a:pPr marL="0" marR="0" lvl="0" indent="0" algn="l" defTabSz="584200" eaLnBrk="1" fontAlgn="auto" latinLnBrk="0" hangingPunct="1">
              <a:lnSpc>
                <a:spcPct val="200000"/>
              </a:lnSpc>
              <a:spcBef>
                <a:spcPts val="0"/>
              </a:spcBef>
              <a:spcAft>
                <a:spcPts val="0"/>
              </a:spcAft>
              <a:buClrTx/>
              <a:buSzTx/>
              <a:buFontTx/>
              <a:buNone/>
              <a:tabLst/>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2</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）期刊评价</a:t>
            </a:r>
          </a:p>
        </p:txBody>
      </p:sp>
    </p:spTree>
    <p:extLst>
      <p:ext uri="{BB962C8B-B14F-4D97-AF65-F5344CB8AC3E}">
        <p14:creationId xmlns:p14="http://schemas.microsoft.com/office/powerpoint/2010/main" val="2943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05881" y="4309982"/>
            <a:ext cx="11149330" cy="868680"/>
          </a:xfrm>
          <a:prstGeom prst="rect">
            <a:avLst/>
          </a:prstGeom>
        </p:spPr>
        <p:txBody>
          <a:bodyPr wrap="square">
            <a:noAutofit/>
            <a:extLst>
              <a:ext uri="{4A0BC546-FE56-4ADE-93B0-CB8AF2F6F144}">
                <wpsdc:textFrameExt xmlns:wpsdc="http://www.wps.cn/officeDocument/2022/drawingmlCustomData" xmlns="" type="text"/>
              </a:ext>
            </a:extLst>
          </a:bodyPr>
          <a:lstStyle/>
          <a:p>
            <a:pPr lvl="0" indent="457200" algn="just">
              <a:lnSpc>
                <a:spcPct val="150000"/>
              </a:lnSpc>
              <a:defRPr/>
            </a:pPr>
            <a:r>
              <a:rPr lang="zh-CN" altLang="en-US" sz="2400" dirty="0">
                <a:latin typeface="微软雅黑" panose="020B0503020204020204" charset="-122"/>
                <a:ea typeface="微软雅黑" panose="020B0503020204020204" charset="-122"/>
                <a:cs typeface="微软雅黑" panose="020B0503020204020204" charset="-122"/>
              </a:rPr>
              <a:t>引文网络是社会网络分析在引文分析中的具体应用，</a:t>
            </a:r>
            <a:r>
              <a:rPr lang="en-US" altLang="zh-CN" sz="2400" dirty="0" err="1">
                <a:latin typeface="微软雅黑" panose="020B0503020204020204" charset="-122"/>
                <a:ea typeface="微软雅黑" panose="020B0503020204020204" charset="-122"/>
                <a:cs typeface="微软雅黑" panose="020B0503020204020204" charset="-122"/>
              </a:rPr>
              <a:t>Ucinet</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err="1">
                <a:latin typeface="微软雅黑" panose="020B0503020204020204" charset="-122"/>
                <a:ea typeface="微软雅黑" panose="020B0503020204020204" charset="-122"/>
                <a:cs typeface="微软雅黑" panose="020B0503020204020204" charset="-122"/>
              </a:rPr>
              <a:t>Pajek</a:t>
            </a:r>
            <a:r>
              <a:rPr lang="zh-CN" altLang="en-US" sz="2400" dirty="0">
                <a:latin typeface="微软雅黑" panose="020B0503020204020204" charset="-122"/>
                <a:ea typeface="微软雅黑" panose="020B0503020204020204" charset="-122"/>
                <a:cs typeface="微软雅黑" panose="020B0503020204020204" charset="-122"/>
              </a:rPr>
              <a:t>等软件也已常用于引文网络分析。对引文网络结构进行研究，利用节点之间的引用关系确定权重可以区分不同节点文献的重要程度。度中心性、中介中心性、结构洞约束系数等社会网络分析指标也可用于节点文献评价。</a:t>
            </a:r>
          </a:p>
        </p:txBody>
      </p:sp>
      <p:sp>
        <p:nvSpPr>
          <p:cNvPr id="6" name="文本框 5"/>
          <p:cNvSpPr txBox="1"/>
          <p:nvPr/>
        </p:nvSpPr>
        <p:spPr>
          <a:xfrm>
            <a:off x="2981499" y="2847443"/>
            <a:ext cx="4206601" cy="52322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lang="en-US" altLang="zh-CN" sz="28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对文献外部特征的评价</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8" name="文本框 7">
            <a:extLst>
              <a:ext uri="{FF2B5EF4-FFF2-40B4-BE49-F238E27FC236}">
                <a16:creationId xmlns:a16="http://schemas.microsoft.com/office/drawing/2014/main" id="{33641FC9-3153-4DAE-9F23-91F655E0F118}"/>
              </a:ext>
            </a:extLst>
          </p:cNvPr>
          <p:cNvSpPr txBox="1"/>
          <p:nvPr/>
        </p:nvSpPr>
        <p:spPr>
          <a:xfrm>
            <a:off x="3143241" y="3370663"/>
            <a:ext cx="8677274" cy="719556"/>
          </a:xfrm>
          <a:prstGeom prst="rect">
            <a:avLst/>
          </a:prstGeom>
          <a:noFill/>
        </p:spPr>
        <p:txBody>
          <a:bodyPr wrap="square">
            <a:spAutoFit/>
          </a:bodyPr>
          <a:lstStyle/>
          <a:p>
            <a:pPr marL="0" marR="0" lvl="0" indent="0" algn="l" defTabSz="584200" eaLnBrk="1" fontAlgn="auto" latinLnBrk="0" hangingPunct="1">
              <a:lnSpc>
                <a:spcPct val="200000"/>
              </a:lnSpc>
              <a:spcBef>
                <a:spcPts val="0"/>
              </a:spcBef>
              <a:spcAft>
                <a:spcPts val="0"/>
              </a:spcAft>
              <a:buClrTx/>
              <a:buSzTx/>
              <a:buFontTx/>
              <a:buNone/>
              <a:tabLst/>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3</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）引文网络</a:t>
            </a:r>
          </a:p>
        </p:txBody>
      </p:sp>
    </p:spTree>
    <p:extLst>
      <p:ext uri="{BB962C8B-B14F-4D97-AF65-F5344CB8AC3E}">
        <p14:creationId xmlns:p14="http://schemas.microsoft.com/office/powerpoint/2010/main" val="17253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05881" y="4309982"/>
            <a:ext cx="11149330" cy="868680"/>
          </a:xfrm>
          <a:prstGeom prst="rect">
            <a:avLst/>
          </a:prstGeom>
        </p:spPr>
        <p:txBody>
          <a:bodyPr wrap="square">
            <a:noAutofit/>
            <a:extLst>
              <a:ext uri="{4A0BC546-FE56-4ADE-93B0-CB8AF2F6F144}">
                <wpsdc:textFrameExt xmlns="" xmlns:wpsdc="http://www.wps.cn/officeDocument/2022/drawingmlCustomData" type="text"/>
              </a:ext>
            </a:extLst>
          </a:bodyPr>
          <a:lstStyle/>
          <a:p>
            <a:pPr lvl="0" indent="457200" algn="just">
              <a:lnSpc>
                <a:spcPct val="150000"/>
              </a:lnSpc>
              <a:defRPr/>
            </a:pPr>
            <a:r>
              <a:rPr lang="zh-CN" altLang="en-US" sz="2400" dirty="0">
                <a:latin typeface="微软雅黑" panose="020B0503020204020204" charset="-122"/>
                <a:ea typeface="微软雅黑" panose="020B0503020204020204" charset="-122"/>
                <a:cs typeface="微软雅黑" panose="020B0503020204020204" charset="-122"/>
              </a:rPr>
              <a:t>全文引文分析亦被称为引文内容分析，其主要基于引用参考文献的文本内容和语义关系来反映参考文献在施引文献中的作用和价值。该方法侧重于考察引文内容中句子和主题词的频率以及引用位置、引用动机、引用主题等因素。</a:t>
            </a:r>
          </a:p>
        </p:txBody>
      </p:sp>
      <p:sp>
        <p:nvSpPr>
          <p:cNvPr id="6" name="文本框 5"/>
          <p:cNvSpPr txBox="1"/>
          <p:nvPr/>
        </p:nvSpPr>
        <p:spPr>
          <a:xfrm>
            <a:off x="2935815" y="2847443"/>
            <a:ext cx="4297971" cy="52322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lang="en-US" altLang="zh-CN" sz="28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对文献内容特征的评价</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8" name="文本框 7">
            <a:extLst>
              <a:ext uri="{FF2B5EF4-FFF2-40B4-BE49-F238E27FC236}">
                <a16:creationId xmlns:a16="http://schemas.microsoft.com/office/drawing/2014/main" id="{33641FC9-3153-4DAE-9F23-91F655E0F118}"/>
              </a:ext>
            </a:extLst>
          </p:cNvPr>
          <p:cNvSpPr txBox="1"/>
          <p:nvPr/>
        </p:nvSpPr>
        <p:spPr>
          <a:xfrm>
            <a:off x="3143241" y="3370663"/>
            <a:ext cx="8677274" cy="719556"/>
          </a:xfrm>
          <a:prstGeom prst="rect">
            <a:avLst/>
          </a:prstGeom>
          <a:noFill/>
        </p:spPr>
        <p:txBody>
          <a:bodyPr wrap="square">
            <a:spAutoFit/>
          </a:bodyPr>
          <a:lstStyle/>
          <a:p>
            <a:pPr marL="0" marR="0" lvl="0" indent="0" algn="l" defTabSz="584200" eaLnBrk="1" fontAlgn="auto" latinLnBrk="0" hangingPunct="1">
              <a:lnSpc>
                <a:spcPct val="200000"/>
              </a:lnSpc>
              <a:spcBef>
                <a:spcPts val="0"/>
              </a:spcBef>
              <a:spcAft>
                <a:spcPts val="0"/>
              </a:spcAft>
              <a:buClrTx/>
              <a:buSzTx/>
              <a:buFontTx/>
              <a:buNone/>
              <a:tabLst/>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）全文引文分析</a:t>
            </a:r>
          </a:p>
        </p:txBody>
      </p:sp>
    </p:spTree>
    <p:extLst>
      <p:ext uri="{BB962C8B-B14F-4D97-AF65-F5344CB8AC3E}">
        <p14:creationId xmlns:p14="http://schemas.microsoft.com/office/powerpoint/2010/main" val="35618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5"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（一）引文评价</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2935815" y="2847443"/>
            <a:ext cx="4297971" cy="52322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lang="en-US" altLang="zh-CN" sz="28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对文献内容特征的评价</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8" name="文本框 7">
            <a:extLst>
              <a:ext uri="{FF2B5EF4-FFF2-40B4-BE49-F238E27FC236}">
                <a16:creationId xmlns:a16="http://schemas.microsoft.com/office/drawing/2014/main" id="{33641FC9-3153-4DAE-9F23-91F655E0F118}"/>
              </a:ext>
            </a:extLst>
          </p:cNvPr>
          <p:cNvSpPr txBox="1"/>
          <p:nvPr/>
        </p:nvSpPr>
        <p:spPr>
          <a:xfrm>
            <a:off x="3143241" y="3370663"/>
            <a:ext cx="8677274" cy="719556"/>
          </a:xfrm>
          <a:prstGeom prst="rect">
            <a:avLst/>
          </a:prstGeom>
          <a:noFill/>
        </p:spPr>
        <p:txBody>
          <a:bodyPr wrap="square">
            <a:spAutoFit/>
          </a:bodyPr>
          <a:lstStyle/>
          <a:p>
            <a:pPr marL="0" marR="0" lvl="0" indent="0" algn="l" defTabSz="584200" eaLnBrk="1" fontAlgn="auto" latinLnBrk="0" hangingPunct="1">
              <a:lnSpc>
                <a:spcPct val="200000"/>
              </a:lnSpc>
              <a:spcBef>
                <a:spcPts val="0"/>
              </a:spcBef>
              <a:spcAft>
                <a:spcPts val="0"/>
              </a:spcAft>
              <a:buClrTx/>
              <a:buSzTx/>
              <a:buFontTx/>
              <a:buNone/>
              <a:tabLst/>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2</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）同行评议</a:t>
            </a:r>
          </a:p>
        </p:txBody>
      </p:sp>
      <p:sp>
        <p:nvSpPr>
          <p:cNvPr id="9" name="文本框 8">
            <a:extLst>
              <a:ext uri="{FF2B5EF4-FFF2-40B4-BE49-F238E27FC236}">
                <a16:creationId xmlns:a16="http://schemas.microsoft.com/office/drawing/2014/main" id="{75A2EA5B-6C31-4D1E-B342-FC3EB38086F5}"/>
              </a:ext>
            </a:extLst>
          </p:cNvPr>
          <p:cNvSpPr txBox="1"/>
          <p:nvPr>
            <p:custDataLst>
              <p:tags r:id="rId1"/>
            </p:custDataLst>
          </p:nvPr>
        </p:nvSpPr>
        <p:spPr>
          <a:xfrm>
            <a:off x="3437731" y="4248698"/>
            <a:ext cx="11316970" cy="1367155"/>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定义：</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同行评议指由从事某领域或相关领域研究的学者根据一定的标准和程序对该领域的科学研究活动及其相关要素（如研究人员、研究机构和研究项目等）进行评价的一种方法，主要包括</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传统同行评议、开放同行评议、协作同行评议和预印本等</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模式。</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同行评议可广泛应用于</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人才评价、科研项目立结项、科技文献评价</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等活动中。</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例如，生物医学领域比较权威的数据库</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Faculty Opinions</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提供的论文排名就是同行评议的结果。</a:t>
            </a:r>
          </a:p>
        </p:txBody>
      </p:sp>
    </p:spTree>
    <p:extLst>
      <p:ext uri="{BB962C8B-B14F-4D97-AF65-F5344CB8AC3E}">
        <p14:creationId xmlns:p14="http://schemas.microsoft.com/office/powerpoint/2010/main" val="27588228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15" name="Shape 103"/>
          <p:cNvSpPr/>
          <p:nvPr/>
        </p:nvSpPr>
        <p:spPr>
          <a:xfrm>
            <a:off x="3437731" y="3043689"/>
            <a:ext cx="11114418" cy="3684470"/>
          </a:xfrm>
          <a:prstGeom prst="rect">
            <a:avLst/>
          </a:prstGeom>
          <a:ln w="12700">
            <a:miter lim="400000"/>
          </a:ln>
        </p:spPr>
        <p:txBody>
          <a:bodyPr wrap="square" lIns="50800" tIns="50800" rIns="50800" bIns="50800" anchor="t">
            <a:spAutoFit/>
          </a:bodyPr>
          <a:lstStyle/>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概述</a:t>
            </a: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2.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评价指标</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3.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数据来源</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4.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优势</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5.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挑战</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631745" y="3129444"/>
            <a:ext cx="1164590"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概述</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215005" y="3975750"/>
            <a:ext cx="11149330" cy="86868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l"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随着Web2.0的全面推动，学术交流不再局限于传统出版平台和学术网站，而是越来越多的靠近更具交互性的</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社交媒体平台</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a:p>
            <a:pPr marL="285750" marR="0" lvl="0" indent="-285750" algn="l" defTabSz="584200" eaLnBrk="1" fontAlgn="auto" latinLnBrk="0" hangingPunct="1">
              <a:lnSpc>
                <a:spcPct val="100000"/>
              </a:lnSpc>
              <a:spcBef>
                <a:spcPts val="0"/>
              </a:spcBef>
              <a:spcAft>
                <a:spcPts val="0"/>
              </a:spcAft>
              <a:buClrTx/>
              <a:buSzTx/>
              <a:buFont typeface="Wingdings" panose="05000000000000000000" charset="0"/>
              <a:buChar char="l"/>
              <a:defRPr/>
            </a:pP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sp>
        <p:nvSpPr>
          <p:cNvPr id="4" name="文本框 3"/>
          <p:cNvSpPr txBox="1"/>
          <p:nvPr>
            <p:custDataLst>
              <p:tags r:id="rId2"/>
            </p:custDataLst>
          </p:nvPr>
        </p:nvSpPr>
        <p:spPr>
          <a:xfrm>
            <a:off x="3215005" y="5710555"/>
            <a:ext cx="1367155" cy="119888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阅读量</a:t>
            </a:r>
          </a:p>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转赞评</a:t>
            </a:r>
          </a:p>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等数据</a:t>
            </a:r>
          </a:p>
        </p:txBody>
      </p:sp>
      <p:sp>
        <p:nvSpPr>
          <p:cNvPr id="5" name="右箭头 4"/>
          <p:cNvSpPr/>
          <p:nvPr>
            <p:custDataLst>
              <p:tags r:id="rId3"/>
            </p:custDataLst>
          </p:nvPr>
        </p:nvSpPr>
        <p:spPr>
          <a:xfrm>
            <a:off x="4543425" y="6206173"/>
            <a:ext cx="1391920" cy="330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5842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Helvetica Light"/>
            </a:endParaRPr>
          </a:p>
        </p:txBody>
      </p:sp>
      <p:sp>
        <p:nvSpPr>
          <p:cNvPr id="6" name="文本框 5"/>
          <p:cNvSpPr txBox="1"/>
          <p:nvPr>
            <p:custDataLst>
              <p:tags r:id="rId4"/>
            </p:custDataLst>
          </p:nvPr>
        </p:nvSpPr>
        <p:spPr>
          <a:xfrm>
            <a:off x="4706620" y="5778500"/>
            <a:ext cx="793750" cy="460375"/>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sym typeface="Helvetica Light"/>
              </a:rPr>
              <a:t>体现</a:t>
            </a:r>
          </a:p>
        </p:txBody>
      </p:sp>
      <p:sp>
        <p:nvSpPr>
          <p:cNvPr id="7" name="文本框 6"/>
          <p:cNvSpPr txBox="1"/>
          <p:nvPr>
            <p:custDataLst>
              <p:tags r:id="rId5"/>
            </p:custDataLst>
          </p:nvPr>
        </p:nvSpPr>
        <p:spPr>
          <a:xfrm>
            <a:off x="6317615" y="6141085"/>
            <a:ext cx="4064000" cy="460375"/>
          </a:xfrm>
          <a:prstGeom prst="rect">
            <a:avLst/>
          </a:prstGeom>
        </p:spPr>
        <p:txBody>
          <a:bodyPr>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学术成果的</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黑体" panose="02010609060101010101" pitchFamily="49" charset="-122"/>
                <a:sym typeface="Helvetica Light"/>
              </a:rPr>
              <a:t>网络</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影响力</a:t>
            </a:r>
          </a:p>
        </p:txBody>
      </p:sp>
      <p:sp>
        <p:nvSpPr>
          <p:cNvPr id="8" name="右箭头 7"/>
          <p:cNvSpPr/>
          <p:nvPr>
            <p:custDataLst>
              <p:tags r:id="rId6"/>
            </p:custDataLst>
          </p:nvPr>
        </p:nvSpPr>
        <p:spPr>
          <a:xfrm>
            <a:off x="9855835" y="6206173"/>
            <a:ext cx="1391920" cy="330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5842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Helvetica Light"/>
            </a:endParaRPr>
          </a:p>
        </p:txBody>
      </p:sp>
      <p:sp>
        <p:nvSpPr>
          <p:cNvPr id="9" name="文本框 8"/>
          <p:cNvSpPr txBox="1"/>
          <p:nvPr>
            <p:custDataLst>
              <p:tags r:id="rId7"/>
            </p:custDataLst>
          </p:nvPr>
        </p:nvSpPr>
        <p:spPr>
          <a:xfrm>
            <a:off x="10083165" y="5778500"/>
            <a:ext cx="793750" cy="460375"/>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sym typeface="Helvetica Light"/>
              </a:rPr>
              <a:t>反映</a:t>
            </a:r>
          </a:p>
        </p:txBody>
      </p:sp>
      <p:sp>
        <p:nvSpPr>
          <p:cNvPr id="10" name="文本框 9"/>
          <p:cNvSpPr txBox="1"/>
          <p:nvPr/>
        </p:nvSpPr>
        <p:spPr>
          <a:xfrm>
            <a:off x="3244215" y="7640623"/>
            <a:ext cx="11391900" cy="64516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Helvetica Light"/>
              </a:rPr>
              <a:t>此背景下，仅凭引文方法来衡量学术成果的影响力是</a:t>
            </a:r>
            <a:r>
              <a:rPr kumimoji="0" lang="zh-CN" altLang="en-US" sz="36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sym typeface="Helvetica Light"/>
              </a:rPr>
              <a:t>不全面</a:t>
            </a:r>
            <a:r>
              <a:rPr kumimoji="0" lang="zh-CN" altLang="en-US" sz="32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Helvetica Light"/>
              </a:rPr>
              <a:t>的。</a:t>
            </a:r>
          </a:p>
        </p:txBody>
      </p:sp>
      <p:sp>
        <p:nvSpPr>
          <p:cNvPr id="12" name="文本框 11"/>
          <p:cNvSpPr txBox="1"/>
          <p:nvPr/>
        </p:nvSpPr>
        <p:spPr>
          <a:xfrm>
            <a:off x="11656060" y="6141085"/>
            <a:ext cx="4064000" cy="460375"/>
          </a:xfrm>
          <a:prstGeom prst="rect">
            <a:avLst/>
          </a:prstGeom>
        </p:spPr>
        <p:txBody>
          <a:bodyPr>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学术成果的</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黑体" panose="02010609060101010101" pitchFamily="49" charset="-122"/>
                <a:sym typeface="Helvetica Light"/>
              </a:rPr>
              <a:t>社会</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黑体" panose="02010609060101010101" pitchFamily="49" charset="-122"/>
                <a:sym typeface="Helvetica Light"/>
              </a:rPr>
              <a:t>影响力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bldLvl="0" animBg="1"/>
      <p:bldP spid="5" grpId="1" animBg="1"/>
      <p:bldP spid="6" grpId="0"/>
      <p:bldP spid="6" grpId="1"/>
      <p:bldP spid="7" grpId="0"/>
      <p:bldP spid="7" grpId="1"/>
      <p:bldP spid="8" grpId="0" bldLvl="0" animBg="1"/>
      <p:bldP spid="8" grpId="1" animBg="1"/>
      <p:bldP spid="9" grpId="0"/>
      <p:bldP spid="9" grpId="1"/>
      <p:bldP spid="10" grpId="0"/>
      <p:bldP spid="10" grpId="1"/>
      <p:bldP spid="12" grpId="0"/>
      <p:bldP spid="12"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606663" y="3129444"/>
            <a:ext cx="1214755"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概述</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14" name="文本框 13"/>
          <p:cNvSpPr txBox="1"/>
          <p:nvPr>
            <p:custDataLst>
              <p:tags r:id="rId1"/>
            </p:custDataLst>
          </p:nvPr>
        </p:nvSpPr>
        <p:spPr>
          <a:xfrm>
            <a:off x="3437890" y="4065270"/>
            <a:ext cx="11671300" cy="788035"/>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l"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2010年，J.Priem首次提出“Altmetrics”一词，中文译作“</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替代计量学</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a:p>
            <a:pPr marL="0" marR="0" lvl="0" indent="457200" algn="l" defTabSz="584200" eaLnBrk="1" fontAlgn="auto" latinLnBrk="0" hangingPunct="1">
              <a:lnSpc>
                <a:spcPct val="100000"/>
              </a:lnSpc>
              <a:spcBef>
                <a:spcPts val="0"/>
              </a:spcBef>
              <a:spcAft>
                <a:spcPts val="0"/>
              </a:spcAft>
              <a:buClrTx/>
              <a:buSzTx/>
              <a:buFont typeface="Wingdings" panose="05000000000000000000" charset="0"/>
              <a:buNone/>
              <a:defRPr/>
            </a:pPr>
            <a:endPar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sp>
        <p:nvSpPr>
          <p:cNvPr id="15" name="文本框 14"/>
          <p:cNvSpPr txBox="1"/>
          <p:nvPr>
            <p:custDataLst>
              <p:tags r:id="rId2"/>
            </p:custDataLst>
          </p:nvPr>
        </p:nvSpPr>
        <p:spPr>
          <a:xfrm>
            <a:off x="3437890" y="5177155"/>
            <a:ext cx="11391900" cy="286131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替代计量学是科学计量学、网络计量学与大数据结合形成的新兴交叉研究主题，专门测度网络环境中多方主体与学术成果之间的活动和交互，通过采集和分析科学交流全过程的数字痕迹形成的数据，旨在构建更加高效的科学交流体系和面向学术成果全面影响力的定量测评体系。</a:t>
            </a:r>
          </a:p>
          <a:p>
            <a:pPr marL="0" marR="0" lvl="0" indent="0" algn="r" defTabSz="584200" eaLnBrk="1" fontAlgn="auto" latinLnBrk="0" hangingPunct="1">
              <a:lnSpc>
                <a:spcPct val="15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余厚强《替代计量学：概念、指标与应用》</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628888" y="3130079"/>
            <a:ext cx="1925955"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评价指标</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13125" y="3652520"/>
            <a:ext cx="11953750" cy="72644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ctr"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Altmetrics指标可以</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全面综合</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地描述学术成果在社交媒体中影响力的产生和传播情况。</a:t>
            </a:r>
          </a:p>
          <a:p>
            <a:pPr marL="0" marR="0" lvl="0" indent="457200" algn="ctr" defTabSz="584200" eaLnBrk="1" fontAlgn="auto" latinLnBrk="0" hangingPunct="1">
              <a:lnSpc>
                <a:spcPct val="100000"/>
              </a:lnSpc>
              <a:spcBef>
                <a:spcPts val="0"/>
              </a:spcBef>
              <a:spcAft>
                <a:spcPts val="0"/>
              </a:spcAft>
              <a:buClrTx/>
              <a:buSzTx/>
              <a:buFont typeface="Wingdings" panose="05000000000000000000" charset="0"/>
              <a:buNone/>
              <a:defRPr/>
            </a:pP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graphicFrame>
        <p:nvGraphicFramePr>
          <p:cNvPr id="5" name="表格 4"/>
          <p:cNvGraphicFramePr/>
          <p:nvPr>
            <p:custDataLst>
              <p:tags r:id="rId2"/>
            </p:custDataLst>
          </p:nvPr>
        </p:nvGraphicFramePr>
        <p:xfrm>
          <a:off x="3557270" y="4924425"/>
          <a:ext cx="10972800" cy="3768725"/>
        </p:xfrm>
        <a:graphic>
          <a:graphicData uri="http://schemas.openxmlformats.org/drawingml/2006/table">
            <a:tbl>
              <a:tblPr/>
              <a:tblGrid>
                <a:gridCol w="1960245">
                  <a:extLst>
                    <a:ext uri="{9D8B030D-6E8A-4147-A177-3AD203B41FA5}">
                      <a16:colId xmlns:a16="http://schemas.microsoft.com/office/drawing/2014/main" val="20000"/>
                    </a:ext>
                  </a:extLst>
                </a:gridCol>
                <a:gridCol w="1776730">
                  <a:extLst>
                    <a:ext uri="{9D8B030D-6E8A-4147-A177-3AD203B41FA5}">
                      <a16:colId xmlns:a16="http://schemas.microsoft.com/office/drawing/2014/main" val="20001"/>
                    </a:ext>
                  </a:extLst>
                </a:gridCol>
                <a:gridCol w="7235825">
                  <a:extLst>
                    <a:ext uri="{9D8B030D-6E8A-4147-A177-3AD203B41FA5}">
                      <a16:colId xmlns:a16="http://schemas.microsoft.com/office/drawing/2014/main" val="20002"/>
                    </a:ext>
                  </a:extLst>
                </a:gridCol>
              </a:tblGrid>
              <a:tr h="551180">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一级指标</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二级指标</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具体表现形式</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7190">
                <a:tc>
                  <a:txBody>
                    <a:bodyPr/>
                    <a:lstStyle/>
                    <a:p>
                      <a:pPr indent="0" algn="ctr">
                        <a:buNone/>
                      </a:pPr>
                      <a:endParaRPr lang="en-US" altLang="en-US" sz="2000" b="0">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54610" marR="5461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点击</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链接的点击数</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605155">
                <a:tc>
                  <a:txBody>
                    <a:bodyPr/>
                    <a:lstStyle/>
                    <a:p>
                      <a:pPr algn="ctr">
                        <a:buClrTx/>
                        <a:buSzTx/>
                        <a:buFontTx/>
                        <a:buNone/>
                      </a:pPr>
                      <a:r>
                        <a:rPr lang="en-US" sz="2000" b="0" dirty="0" err="1">
                          <a:solidFill>
                            <a:srgbClr val="FF0000"/>
                          </a:solidFill>
                          <a:latin typeface="微软雅黑" panose="020B0503020204020204" charset="-122"/>
                          <a:ea typeface="微软雅黑" panose="020B0503020204020204" charset="-122"/>
                          <a:cs typeface="微软雅黑" panose="020B0503020204020204" charset="-122"/>
                        </a:rPr>
                        <a:t>获取</a:t>
                      </a:r>
                      <a:r>
                        <a:rPr lang="en-US" sz="2000" b="0" dirty="0">
                          <a:solidFill>
                            <a:srgbClr val="FF0000"/>
                          </a:solidFill>
                          <a:latin typeface="微软雅黑" panose="020B0503020204020204" charset="-122"/>
                          <a:ea typeface="微软雅黑" panose="020B0503020204020204" charset="-122"/>
                          <a:cs typeface="微软雅黑" panose="020B0503020204020204" charset="-122"/>
                        </a:rPr>
                        <a:t> </a:t>
                      </a:r>
                    </a:p>
                  </a:txBody>
                  <a:tcPr marL="54610" marR="5461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浏览</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摘要、全文、图形、表格以及科学研究的支撑数据的浏览数</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35915">
                <a:tc>
                  <a:txBody>
                    <a:bodyPr/>
                    <a:lstStyle/>
                    <a:p>
                      <a:pPr indent="0" algn="ctr">
                        <a:buNone/>
                      </a:pPr>
                      <a:r>
                        <a:rPr lang="en-US" sz="2000" b="0">
                          <a:solidFill>
                            <a:srgbClr val="000000"/>
                          </a:solidFill>
                          <a:latin typeface="微软雅黑" panose="020B0503020204020204" charset="-122"/>
                          <a:ea typeface="微软雅黑" panose="020B0503020204020204" charset="-122"/>
                          <a:cs typeface="Times New Roman" panose="02020603050405020304" pitchFamily="18" charset="0"/>
                        </a:rPr>
                        <a:t> </a:t>
                      </a:r>
                      <a:endParaRPr lang="en-US" altLang="en-US" sz="2000" b="0">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54610" marR="5461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下载</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微软雅黑" panose="020B0503020204020204" charset="-122"/>
                        </a:rPr>
                        <a:t>数据、学术成果文件、摘要、PPT的下载次数</a:t>
                      </a:r>
                      <a:endParaRPr lang="en-US" altLang="en-US" sz="2000" b="0">
                        <a:solidFill>
                          <a:srgbClr val="000000"/>
                        </a:solidFill>
                        <a:latin typeface="微软雅黑" panose="020B0503020204020204" charset="-122"/>
                        <a:ea typeface="微软雅黑" panose="020B0503020204020204" charset="-122"/>
                        <a:cs typeface="微软雅黑" panose="020B0503020204020204" charset="-122"/>
                      </a:endParaRPr>
                    </a:p>
                  </a:txBody>
                  <a:tcPr marL="54610" marR="54610" marT="0" marB="0" anchor="ctr">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4180">
                <a:tc>
                  <a:txBody>
                    <a:bodyPr/>
                    <a:lstStyle/>
                    <a:p>
                      <a:pPr indent="0" algn="ctr">
                        <a:buNone/>
                      </a:pPr>
                      <a:endParaRPr lang="en-US" altLang="en-US" sz="2000" b="0">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54610" marR="5461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喜欢</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分享数、推荐数、书签数、点赞数</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4"/>
                  </a:ext>
                </a:extLst>
              </a:tr>
              <a:tr h="424815">
                <a:tc>
                  <a:txBody>
                    <a:bodyPr/>
                    <a:lstStyle/>
                    <a:p>
                      <a:pPr algn="ctr">
                        <a:buClrTx/>
                        <a:buSzTx/>
                        <a:buFontTx/>
                        <a:buNone/>
                      </a:pPr>
                      <a:r>
                        <a:rPr lang="en-US" sz="2000" b="0">
                          <a:solidFill>
                            <a:srgbClr val="FF0000"/>
                          </a:solidFill>
                          <a:latin typeface="微软雅黑" panose="020B0503020204020204" charset="-122"/>
                          <a:ea typeface="微软雅黑" panose="020B0503020204020204" charset="-122"/>
                          <a:cs typeface="微软雅黑" panose="020B0503020204020204" charset="-122"/>
                        </a:rPr>
                        <a:t>互动 </a:t>
                      </a:r>
                    </a:p>
                  </a:txBody>
                  <a:tcPr marL="54610" marR="5461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讨论</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讨论帖数、提及数、微博数、博客数</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91795">
                <a:tc>
                  <a:txBody>
                    <a:bodyPr/>
                    <a:lstStyle/>
                    <a:p>
                      <a:pPr indent="0" algn="ctr">
                        <a:buNone/>
                      </a:pPr>
                      <a:r>
                        <a:rPr lang="en-US" sz="2000" b="0">
                          <a:solidFill>
                            <a:srgbClr val="000000"/>
                          </a:solidFill>
                          <a:latin typeface="微软雅黑" panose="020B0503020204020204" charset="-122"/>
                          <a:ea typeface="微软雅黑" panose="020B0503020204020204" charset="-122"/>
                          <a:cs typeface="Times New Roman" panose="02020603050405020304" pitchFamily="18" charset="0"/>
                        </a:rPr>
                        <a:t> </a:t>
                      </a:r>
                      <a:endParaRPr lang="en-US" altLang="en-US" sz="2000" b="0">
                        <a:solidFill>
                          <a:srgbClr val="000000"/>
                        </a:solidFill>
                        <a:latin typeface="微软雅黑" panose="020B0503020204020204" charset="-122"/>
                        <a:ea typeface="微软雅黑" panose="020B0503020204020204" charset="-122"/>
                        <a:cs typeface="Times New Roman" panose="02020603050405020304" pitchFamily="18" charset="0"/>
                      </a:endParaRPr>
                    </a:p>
                  </a:txBody>
                  <a:tcPr marL="54610" marR="5461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评论</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评级打分、评阅数以及评论数</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58495">
                <a:tc>
                  <a:txBody>
                    <a:bodyPr/>
                    <a:lstStyle/>
                    <a:p>
                      <a:pPr indent="0" algn="ctr">
                        <a:buNone/>
                      </a:pPr>
                      <a:r>
                        <a:rPr lang="en-US" sz="2000" b="0">
                          <a:solidFill>
                            <a:srgbClr val="FF0000"/>
                          </a:solidFill>
                          <a:latin typeface="微软雅黑" panose="020B0503020204020204" charset="-122"/>
                          <a:ea typeface="微软雅黑" panose="020B0503020204020204" charset="-122"/>
                          <a:cs typeface="宋体" panose="02010600030101010101" pitchFamily="2" charset="-122"/>
                        </a:rPr>
                        <a:t>利用</a:t>
                      </a:r>
                      <a:endParaRPr lang="en-US" altLang="en-US" sz="2000" b="0">
                        <a:solidFill>
                          <a:srgbClr val="FF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微软雅黑" panose="020B0503020204020204" charset="-122"/>
                          <a:ea typeface="微软雅黑" panose="020B0503020204020204" charset="-122"/>
                          <a:cs typeface="宋体" panose="02010600030101010101" pitchFamily="2" charset="-122"/>
                        </a:rPr>
                        <a:t>引用</a:t>
                      </a:r>
                      <a:endParaRPr lang="en-US" altLang="en-US" sz="2000" b="0">
                        <a:solidFill>
                          <a:srgbClr val="000000"/>
                        </a:solidFill>
                        <a:latin typeface="微软雅黑" panose="020B0503020204020204" charset="-122"/>
                        <a:ea typeface="微软雅黑" panose="020B0503020204020204" charset="-122"/>
                        <a:cs typeface="宋体" panose="02010600030101010101" pitchFamily="2" charset="-122"/>
                      </a:endParaRPr>
                    </a:p>
                  </a:txBody>
                  <a:tcPr marL="54610" marR="5461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err="1">
                          <a:solidFill>
                            <a:srgbClr val="000000"/>
                          </a:solidFill>
                          <a:latin typeface="微软雅黑" panose="020B0503020204020204" charset="-122"/>
                          <a:ea typeface="微软雅黑" panose="020B0503020204020204" charset="-122"/>
                          <a:cs typeface="微软雅黑" panose="020B0503020204020204" charset="-122"/>
                        </a:rPr>
                        <a:t>Scopus、Pubmed、CrossRef、Web</a:t>
                      </a:r>
                      <a:r>
                        <a:rPr lang="en-US" sz="2000" b="0" dirty="0">
                          <a:solidFill>
                            <a:srgbClr val="000000"/>
                          </a:solidFill>
                          <a:latin typeface="微软雅黑" panose="020B0503020204020204" charset="-122"/>
                          <a:ea typeface="微软雅黑" panose="020B0503020204020204" charset="-122"/>
                          <a:cs typeface="微软雅黑" panose="020B0503020204020204" charset="-122"/>
                        </a:rPr>
                        <a:t> of </a:t>
                      </a:r>
                      <a:r>
                        <a:rPr lang="en-US" sz="2000" b="0" dirty="0" err="1">
                          <a:solidFill>
                            <a:srgbClr val="000000"/>
                          </a:solidFill>
                          <a:latin typeface="微软雅黑" panose="020B0503020204020204" charset="-122"/>
                          <a:ea typeface="微软雅黑" panose="020B0503020204020204" charset="-122"/>
                          <a:cs typeface="微软雅黑" panose="020B0503020204020204" charset="-122"/>
                        </a:rPr>
                        <a:t>Science、Google</a:t>
                      </a:r>
                      <a:r>
                        <a:rPr lang="en-US" sz="2000" b="0" dirty="0">
                          <a:solidFill>
                            <a:srgbClr val="000000"/>
                          </a:solidFill>
                          <a:latin typeface="微软雅黑" panose="020B0503020204020204" charset="-122"/>
                          <a:ea typeface="微软雅黑" panose="020B0503020204020204" charset="-122"/>
                          <a:cs typeface="微软雅黑" panose="020B0503020204020204" charset="-122"/>
                        </a:rPr>
                        <a:t> </a:t>
                      </a:r>
                      <a:r>
                        <a:rPr lang="en-US" sz="2000" b="0" dirty="0" err="1">
                          <a:solidFill>
                            <a:srgbClr val="000000"/>
                          </a:solidFill>
                          <a:latin typeface="微软雅黑" panose="020B0503020204020204" charset="-122"/>
                          <a:ea typeface="微软雅黑" panose="020B0503020204020204" charset="-122"/>
                          <a:cs typeface="微软雅黑" panose="020B0503020204020204" charset="-122"/>
                        </a:rPr>
                        <a:t>Scholar引用数</a:t>
                      </a:r>
                      <a:endParaRPr lang="en-US" altLang="en-US" sz="2000" b="0" dirty="0">
                        <a:solidFill>
                          <a:srgbClr val="000000"/>
                        </a:solidFill>
                        <a:latin typeface="微软雅黑" panose="020B0503020204020204" charset="-122"/>
                        <a:ea typeface="微软雅黑" panose="020B0503020204020204" charset="-122"/>
                        <a:cs typeface="微软雅黑" panose="020B0503020204020204" charset="-122"/>
                      </a:endParaRPr>
                    </a:p>
                  </a:txBody>
                  <a:tcPr marL="54610" marR="54610" marT="0" marB="0" anchor="ctr">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 name="文本框 3"/>
          <p:cNvSpPr txBox="1"/>
          <p:nvPr>
            <p:custDataLst>
              <p:tags r:id="rId3"/>
            </p:custDataLst>
          </p:nvPr>
        </p:nvSpPr>
        <p:spPr>
          <a:xfrm>
            <a:off x="10398125" y="8693150"/>
            <a:ext cx="4337050" cy="39878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0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赵蓉英《 Altmetrics理论与实践》</a:t>
            </a:r>
          </a:p>
        </p:txBody>
      </p:sp>
      <p:sp>
        <p:nvSpPr>
          <p:cNvPr id="6" name="文本框 5"/>
          <p:cNvSpPr txBox="1"/>
          <p:nvPr/>
        </p:nvSpPr>
        <p:spPr>
          <a:xfrm>
            <a:off x="6460490" y="4525645"/>
            <a:ext cx="5166360" cy="39878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sym typeface="Helvetica Light"/>
              </a:rPr>
              <a:t>基于网络媒体平台交流过程的Altmetrics指标</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628888" y="3130079"/>
            <a:ext cx="1925955"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数据来源</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7" name="文本框 6"/>
          <p:cNvSpPr txBox="1"/>
          <p:nvPr>
            <p:custDataLst>
              <p:tags r:id="rId1"/>
            </p:custDataLst>
          </p:nvPr>
        </p:nvSpPr>
        <p:spPr>
          <a:xfrm>
            <a:off x="3437890" y="3651885"/>
            <a:ext cx="11671300" cy="1367155"/>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数据源决定了Altmetrics工具评价数据的全面性与客观性，</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数据来源越广、越可靠</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，评价数据的</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可信度与精确度越高</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p:txBody>
      </p:sp>
      <p:sp>
        <p:nvSpPr>
          <p:cNvPr id="8" name="文本框 7"/>
          <p:cNvSpPr txBox="1"/>
          <p:nvPr>
            <p:custDataLst>
              <p:tags r:id="rId2"/>
            </p:custDataLst>
          </p:nvPr>
        </p:nvSpPr>
        <p:spPr>
          <a:xfrm>
            <a:off x="3437890" y="4732655"/>
            <a:ext cx="11586845" cy="406146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457200" algn="l"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当前，国外主流Altmetrics平台</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Altmetric.com</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的主要数据来源包括：</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社交媒体平台（Facebook、Twitter、新浪微博等）</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学术服务平台（Scopus、Web of Science、EBSCO等）</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主流新闻媒体（Science News、Time News等）</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文献管理平台（CiteULike、Mendeley等）</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百科平台（维基百科等）</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学术社区网站（Researchgate、Academia等）</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628888" y="3078009"/>
            <a:ext cx="1214755"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4.</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优势</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437890" y="3683635"/>
            <a:ext cx="11438890" cy="1367155"/>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当前，</a:t>
            </a:r>
            <a:r>
              <a:rPr kumimoji="0" lang="zh-CN" altLang="en-US" sz="28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中央</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明确提出科研评价中</a:t>
            </a:r>
            <a:r>
              <a:rPr kumimoji="0" lang="zh-CN" altLang="en-US" sz="28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“破五唯”</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等要求，矫正在科技评价中过度看重论文数量、影响因子，忽视标志性成果质量、贡献等“唯论文”的不良导向。</a:t>
            </a:r>
          </a:p>
        </p:txBody>
      </p:sp>
      <p:sp>
        <p:nvSpPr>
          <p:cNvPr id="4" name="文本框 3"/>
          <p:cNvSpPr txBox="1"/>
          <p:nvPr>
            <p:custDataLst>
              <p:tags r:id="rId2"/>
            </p:custDataLst>
          </p:nvPr>
        </p:nvSpPr>
        <p:spPr>
          <a:xfrm>
            <a:off x="3437890" y="5113020"/>
            <a:ext cx="11546205" cy="3415030"/>
          </a:xfrm>
          <a:prstGeom prst="rect">
            <a:avLst/>
          </a:prstGeom>
        </p:spPr>
        <p:txBody>
          <a:bodyPr wrap="square">
            <a:sp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 typeface="Wingdings" panose="05000000000000000000" charset="0"/>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Altmetrics拓展了文献评价的</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维度</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和</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广度</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，其优势主要体现在以下三个方面：</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弥补了传统计量指标时差问题</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，可以对最新发表的论文进行初步评价。</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可评价对象更为多元化</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，如网络呈现的博客、软件、科研数据集、幻灯片、视频等。</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影响力的测度更为全面</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，Altmetrics可以提供更加多元的思路将科研产出的社会意义以及对公众的影响力纳入科研评价体系，从而扩展科研人员实现学术理想的空间。</a:t>
            </a:r>
          </a:p>
          <a:p>
            <a:pPr marL="0" marR="0" lvl="0" indent="0" algn="l" defTabSz="584200" eaLnBrk="1" fontAlgn="auto" latinLnBrk="0" hangingPunct="1">
              <a:lnSpc>
                <a:spcPct val="150000"/>
              </a:lnSpc>
              <a:spcBef>
                <a:spcPts val="0"/>
              </a:spcBef>
              <a:spcAft>
                <a:spcPts val="0"/>
              </a:spcAft>
              <a:buClrTx/>
              <a:buSzTx/>
              <a:buFont typeface="Wingdings" panose="05000000000000000000" charset="0"/>
              <a:buNone/>
              <a:defRPr/>
            </a:pP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11032216" y="4145758"/>
            <a:ext cx="6298794" cy="3185440"/>
          </a:xfrm>
          <a:prstGeom prst="rect">
            <a:avLst/>
          </a:prstGeom>
          <a:ln>
            <a:noFill/>
          </a:ln>
          <a:effectLst>
            <a:softEdge rad="112500"/>
          </a:effectLst>
          <a:scene3d>
            <a:camera prst="orthographicFront">
              <a:rot lat="0" lon="0" rev="18600000"/>
            </a:camera>
            <a:lightRig rig="threePt" dir="t"/>
          </a:scene3d>
        </p:spPr>
      </p:pic>
      <p:sp>
        <p:nvSpPr>
          <p:cNvPr id="4" name="文本框 3"/>
          <p:cNvSpPr txBox="1"/>
          <p:nvPr/>
        </p:nvSpPr>
        <p:spPr>
          <a:xfrm>
            <a:off x="3600732" y="3129444"/>
            <a:ext cx="1226618"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简介</a:t>
            </a:r>
          </a:p>
        </p:txBody>
      </p:sp>
      <p:sp>
        <p:nvSpPr>
          <p:cNvPr id="5" name="文本框 4"/>
          <p:cNvSpPr txBox="1"/>
          <p:nvPr>
            <p:custDataLst>
              <p:tags r:id="rId1"/>
            </p:custDataLst>
          </p:nvPr>
        </p:nvSpPr>
        <p:spPr>
          <a:xfrm>
            <a:off x="3341539" y="3788407"/>
            <a:ext cx="11083925" cy="2879725"/>
          </a:xfrm>
          <a:prstGeom prst="rect">
            <a:avLst/>
          </a:prstGeom>
        </p:spPr>
        <p:txBody>
          <a:bodyPr wrap="square">
            <a:noAutofit/>
          </a:bodyPr>
          <a:lstStyle/>
          <a:p>
            <a:pPr marL="342900" indent="-342900" algn="just">
              <a:lnSpc>
                <a:spcPct val="150000"/>
              </a:lnSpc>
              <a:buFont typeface="Wingdings" panose="05000000000000000000" pitchFamily="2" charset="2"/>
              <a:buChar char="Ø"/>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开发公司：北京爱琴海乐之技术有限公司；</a:t>
            </a:r>
          </a:p>
          <a:p>
            <a:pPr marL="342900" indent="-342900" algn="just">
              <a:lnSpc>
                <a:spcPct val="150000"/>
              </a:lnSpc>
              <a:buFont typeface="Wingdings" panose="05000000000000000000" pitchFamily="2" charset="2"/>
              <a:buChar char="Ø"/>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最新版本（</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2023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年） ：</a:t>
            </a:r>
            <a:r>
              <a:rPr lang="en-US" altLang="zh-CN" sz="2400" dirty="0" err="1">
                <a:solidFill>
                  <a:schemeClr val="tx1"/>
                </a:solidFill>
                <a:latin typeface="微软雅黑" panose="020B0503020204020204" charset="-122"/>
                <a:ea typeface="微软雅黑" panose="020B0503020204020204" charset="-122"/>
                <a:cs typeface="微软雅黑" panose="020B0503020204020204" charset="-122"/>
              </a:rPr>
              <a:t>NoteExpress</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3.8.0.9520</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2023-06-02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342900" algn="just">
              <a:lnSpc>
                <a:spcPct val="150000"/>
              </a:lnSpc>
              <a:buFont typeface="Wingdings" panose="05000000000000000000" pitchFamily="2" charset="2"/>
              <a:buChar char="Ø"/>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适用系统：</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Windows</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p>
          <a:p>
            <a:pPr marL="342900" indent="-342900" algn="just">
              <a:lnSpc>
                <a:spcPct val="150000"/>
              </a:lnSpc>
              <a:buFont typeface="Wingdings" panose="05000000000000000000" pitchFamily="2" charset="2"/>
              <a:buChar char="Ø"/>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下载安装：官网下载个人版</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集团版；</a:t>
            </a:r>
          </a:p>
          <a:p>
            <a:pPr marL="342900" indent="-342900" algn="just">
              <a:lnSpc>
                <a:spcPct val="150000"/>
              </a:lnSpc>
              <a:buFont typeface="Wingdings" panose="05000000000000000000" pitchFamily="2" charset="2"/>
              <a:buChar char="Ø"/>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插件：浏览器插件、文档编辑软件插件。</a:t>
            </a:r>
          </a:p>
          <a:p>
            <a:pPr marL="342900" indent="-342900" algn="just">
              <a:lnSpc>
                <a:spcPct val="150000"/>
              </a:lnSpc>
              <a:buFont typeface="Wingdings" panose="05000000000000000000" pitchFamily="2" charset="2"/>
              <a:buChar char="Ø"/>
            </a:pP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54273" y="1710189"/>
            <a:ext cx="4831715"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（二）Altmetrics方法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628888" y="3078009"/>
            <a:ext cx="1214755"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5.</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挑战</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5" name="文本框 4"/>
          <p:cNvSpPr txBox="1"/>
          <p:nvPr>
            <p:custDataLst>
              <p:tags r:id="rId1"/>
            </p:custDataLst>
          </p:nvPr>
        </p:nvSpPr>
        <p:spPr>
          <a:xfrm>
            <a:off x="3484880" y="3583305"/>
            <a:ext cx="11316970" cy="1367155"/>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Altmetrics存在</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定义模糊、理论基础薄弱、研究对象方法</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尚需开拓问题，其评价指标亦存在</a:t>
            </a:r>
            <a:r>
              <a:rPr kumimoji="0" lang="zh-CN" altLang="en-US" sz="28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多元性、异质性</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和</a:t>
            </a:r>
            <a:r>
              <a:rPr kumimoji="0" lang="zh-CN" altLang="en-US" sz="28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偏差性</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等问题。这些问题仍需学界和业界广泛关注和解决。</a:t>
            </a:r>
          </a:p>
        </p:txBody>
      </p:sp>
      <p:sp>
        <p:nvSpPr>
          <p:cNvPr id="6" name="文本框 5"/>
          <p:cNvSpPr txBox="1"/>
          <p:nvPr>
            <p:custDataLst>
              <p:tags r:id="rId2"/>
            </p:custDataLst>
          </p:nvPr>
        </p:nvSpPr>
        <p:spPr>
          <a:xfrm>
            <a:off x="3484880" y="5596890"/>
            <a:ext cx="11316335" cy="3415030"/>
          </a:xfrm>
          <a:prstGeom prst="rect">
            <a:avLst/>
          </a:prstGeom>
        </p:spPr>
        <p:txBody>
          <a:bodyPr wrap="square">
            <a:sp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多元性</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是指Altmetrics存在多个分指标, 例如浏览、社交媒体提及、下载、推荐等。</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异质性</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是指由于Altmetrics指标的多元性, 各个指标间存在差异, 且这些差异要远大于其共性。</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偏差性</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是指Altmetrics指标会受社交平台用户群、国别或文化差异影响。如年轻学者会更习惯也更熟练使用社交平台宣传分享自己的科研成果，进而使得Altmetrics指标产生偏差。</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3437732" y="3115697"/>
            <a:ext cx="11114418" cy="2317115"/>
          </a:xfrm>
          <a:prstGeom prst="rect">
            <a:avLst/>
          </a:prstGeom>
          <a:ln w="12700">
            <a:miter lim="400000"/>
          </a:ln>
        </p:spPr>
        <p:txBody>
          <a:bodyPr wrap="square" lIns="50800" tIns="50800" rIns="50800" bIns="50800" anchor="t">
            <a:spAutoFit/>
          </a:bodyPr>
          <a:lstStyle/>
          <a:p>
            <a:pPr marL="0" marR="0" lvl="0" indent="0" algn="l" defTabSz="584200" eaLnBrk="1" fontAlgn="auto" latinLnBrk="0" hangingPunct="1">
              <a:lnSpc>
                <a:spcPct val="200000"/>
              </a:lnSpc>
              <a:spcBef>
                <a:spcPts val="0"/>
              </a:spcBef>
              <a:spcAft>
                <a:spcPts val="0"/>
              </a:spcAft>
              <a:buClrTx/>
              <a:buSzTx/>
              <a:buFontTx/>
              <a:buNone/>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　</a:t>
            </a:r>
            <a:endParaRPr kumimoji="0" 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endParaRPr kumimoji="0" 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0" marR="0" lvl="0" indent="0" algn="l" defTabSz="584200" eaLnBrk="1" fontAlgn="auto" latinLnBrk="0" hangingPunct="1">
              <a:lnSpc>
                <a:spcPct val="200000"/>
              </a:lnSpc>
              <a:spcBef>
                <a:spcPts val="0"/>
              </a:spcBef>
              <a:spcAft>
                <a:spcPts val="0"/>
              </a:spcAft>
              <a:buClrTx/>
              <a:buSzTx/>
              <a:buFontTx/>
              <a:buNone/>
              <a:defRPr sz="1800"/>
            </a:pP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05" name="Shape 105"/>
          <p:cNvSpPr/>
          <p:nvPr/>
        </p:nvSpPr>
        <p:spPr>
          <a:xfrm>
            <a:off x="3437732"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zh-CN" altLang="en-US" sz="3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Times New Roman" panose="02020603050405020304" pitchFamily="18" charset="0"/>
              </a:rPr>
              <a:t>二、评价工具</a:t>
            </a:r>
          </a:p>
        </p:txBody>
      </p:sp>
      <p:sp>
        <p:nvSpPr>
          <p:cNvPr id="106" name="Shape 106"/>
          <p:cNvSpPr/>
          <p:nvPr/>
        </p:nvSpPr>
        <p:spPr>
          <a:xfrm flipV="1">
            <a:off x="3437732"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0" name="Shape 101"/>
          <p:cNvSpPr/>
          <p:nvPr/>
        </p:nvSpPr>
        <p:spPr>
          <a:xfrm>
            <a:off x="2117404" y="202863"/>
            <a:ext cx="203073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7" name="Shape 103"/>
          <p:cNvSpPr/>
          <p:nvPr/>
        </p:nvSpPr>
        <p:spPr>
          <a:xfrm>
            <a:off x="3437731" y="3043689"/>
            <a:ext cx="11114418" cy="6639125"/>
          </a:xfrm>
          <a:prstGeom prst="rect">
            <a:avLst/>
          </a:prstGeom>
          <a:ln w="12700">
            <a:miter lim="400000"/>
          </a:ln>
        </p:spPr>
        <p:txBody>
          <a:bodyPr wrap="square" lIns="50800" tIns="50800" rIns="50800" bIns="50800" anchor="t">
            <a:spAutoFit/>
          </a:bodyPr>
          <a:lstStyle/>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期刊超越指数</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2.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影响因子</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3.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期刊引文指标</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4. h</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指数及其衍生指数</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5. Altmetric.com</a:t>
            </a: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6.</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 </a:t>
            </a:r>
            <a:r>
              <a:rPr kumimoji="0" lang="en-US" altLang="zh-CN" sz="2400" b="1"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sym typeface="+mn-ea"/>
              </a:rPr>
              <a:t>ImpactStory</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Helvetica Light"/>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7. Mendeley</a:t>
            </a:r>
          </a:p>
          <a:p>
            <a:pPr marL="0" marR="0" lvl="0" indent="0" algn="l" defTabSz="584200" eaLnBrk="1" fontAlgn="auto" latinLnBrk="0" hangingPunct="1">
              <a:lnSpc>
                <a:spcPct val="200000"/>
              </a:lnSpc>
              <a:spcBef>
                <a:spcPts val="0"/>
              </a:spcBef>
              <a:spcAft>
                <a:spcPts val="0"/>
              </a:spcAft>
              <a:buClrTx/>
              <a:buSzTx/>
              <a:buFontTx/>
              <a:buNone/>
              <a:defRPr sz="1800"/>
            </a:pP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743" y="3004349"/>
            <a:ext cx="2637155" cy="52197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期刊超越指数</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268980" y="3580765"/>
            <a:ext cx="11344910" cy="3507740"/>
          </a:xfrm>
          <a:prstGeom prst="rect">
            <a:avLst/>
          </a:prstGeom>
        </p:spPr>
        <p:txBody>
          <a:bodyPr wrap="square">
            <a:sp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期刊超越指数于2019年由中国科学院文献情报中心首次提出</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定义</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：指随机从期刊A中选择一篇论文，其引用数大于从其它期刊随机选择一篇相同主题、相同文献类型论文的引用数的概率。</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期刊超越指数首次将论文主题体系引入期刊评价，作为影响力归一化的基础，能够更</a:t>
            </a:r>
            <a:r>
              <a:rPr kumimoji="0" lang="zh-CN" altLang="en-US" sz="28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精准、公正、客观、全面</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地反映期刊整体水平。</a:t>
            </a:r>
          </a:p>
          <a:p>
            <a:pPr marL="0" marR="0" lvl="0" indent="0" algn="just" defTabSz="584200" eaLnBrk="1" fontAlgn="auto" latinLnBrk="0" hangingPunct="1">
              <a:lnSpc>
                <a:spcPct val="150000"/>
              </a:lnSpc>
              <a:spcBef>
                <a:spcPts val="0"/>
              </a:spcBef>
              <a:spcAft>
                <a:spcPts val="0"/>
              </a:spcAft>
              <a:buClrTx/>
              <a:buSzTx/>
              <a:buFont typeface="Wingdings" panose="05000000000000000000" charset="0"/>
              <a:buNone/>
              <a:defRPr/>
            </a:pPr>
            <a:endParaRPr kumimoji="0" lang="zh-CN" altLang="en-US" sz="2400" b="0" i="0" u="none" strike="noStrike" kern="0" cap="none" spc="0" normalizeH="0" baseline="0" noProof="0">
              <a:ln>
                <a:noFill/>
              </a:ln>
              <a:solidFill>
                <a:srgbClr val="1F497D">
                  <a:lumMod val="50000"/>
                  <a:lumOff val="50000"/>
                </a:srgbClr>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880" y="3004185"/>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影响因子</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4" name="文本框 3"/>
          <p:cNvSpPr txBox="1"/>
          <p:nvPr>
            <p:custDataLst>
              <p:tags r:id="rId1"/>
            </p:custDataLst>
          </p:nvPr>
        </p:nvSpPr>
        <p:spPr>
          <a:xfrm>
            <a:off x="3197225" y="3570605"/>
            <a:ext cx="11083925" cy="2879725"/>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定义</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：影响因子（Impact Factor，IF）指期刊</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近两年来</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的平均被引率，即该期刊前两年发表的论文在评价当年被引用的平均次数。</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计算方式：</a:t>
            </a: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某期刊前两年（S, T）发表的论文在统计当年（U）的被引用总次数X（前两年总被引次数）除以该期刊在前两年（S, T）内发表的论文总数Y（前两年总发文量）</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，即：</a:t>
            </a:r>
          </a:p>
        </p:txBody>
      </p:sp>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7517765" y="6450330"/>
                <a:ext cx="2022475" cy="956945"/>
              </a:xfrm>
              <a:prstGeom prst="rect">
                <a:avLst/>
              </a:prstGeom>
              <a:noFill/>
            </p:spPr>
            <p:txBody>
              <a:bodyPr wrap="none" rtlCol="0" anchor="t">
                <a:no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3200" b="0" i="1"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IF = </a:t>
                </a:r>
                <a14:m>
                  <m:oMath xmlns:m="http://schemas.openxmlformats.org/officeDocument/2006/math">
                    <m:f>
                      <m:fPr>
                        <m:ctrlP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ctrlPr>
                      </m:fPr>
                      <m:num>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t>𝑋</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MS Mincho" charset="0"/>
                            <a:cs typeface="Cambria Math" panose="02040503050406030204" pitchFamily="18" charset="0"/>
                            <a:sym typeface="Helvetica Light"/>
                          </a:rPr>
                          <m:t>(</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t>𝑆</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MS Mincho" charset="0"/>
                            <a:cs typeface="Cambria Math" panose="02040503050406030204" pitchFamily="18" charset="0"/>
                            <a:sym typeface="Helvetica Light"/>
                          </a:rPr>
                          <m:t>,</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t>𝑇</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MS Mincho" charset="0"/>
                            <a:cs typeface="Cambria Math" panose="02040503050406030204" pitchFamily="18" charset="0"/>
                            <a:sym typeface="Helvetica Light"/>
                          </a:rPr>
                          <m:t>)</m:t>
                        </m:r>
                      </m:num>
                      <m:den>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t>𝑌</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MS Mincho" charset="0"/>
                            <a:cs typeface="Cambria Math" panose="02040503050406030204" pitchFamily="18" charset="0"/>
                            <a:sym typeface="Helvetica Light"/>
                          </a:rPr>
                          <m:t>(</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t>𝑆</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MS Mincho" charset="0"/>
                            <a:cs typeface="Cambria Math" panose="02040503050406030204" pitchFamily="18" charset="0"/>
                            <a:sym typeface="Helvetica Light"/>
                          </a:rPr>
                          <m:t>,</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微软雅黑" panose="020B0503020204020204" charset="-122"/>
                            <a:cs typeface="Cambria Math" panose="02040503050406030204" pitchFamily="18" charset="0"/>
                            <a:sym typeface="Helvetica Light"/>
                          </a:rPr>
                          <m:t>𝑇</m:t>
                        </m:r>
                        <m:r>
                          <a:rPr kumimoji="0" lang="en-US" altLang="zh-CN" sz="3200" b="0" i="1" u="none" strike="noStrike" kern="0" cap="none" spc="0" normalizeH="0" baseline="0" noProof="0">
                            <a:ln>
                              <a:noFill/>
                            </a:ln>
                            <a:solidFill>
                              <a:sysClr val="windowText" lastClr="000000"/>
                            </a:solidFill>
                            <a:effectLst/>
                            <a:uLnTx/>
                            <a:uFillTx/>
                            <a:latin typeface="Cambria Math" panose="02040503050406030204" pitchFamily="18" charset="0"/>
                            <a:ea typeface="MS Mincho" charset="0"/>
                            <a:cs typeface="Cambria Math" panose="02040503050406030204" pitchFamily="18" charset="0"/>
                            <a:sym typeface="Helvetica Light"/>
                          </a:rPr>
                          <m:t>)</m:t>
                        </m:r>
                      </m:den>
                    </m:f>
                  </m:oMath>
                </a14:m>
                <a:endParaRPr kumimoji="0" lang="en-US" altLang="zh-CN" sz="3200" b="0" i="1"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5"/>
                </p:custDataLst>
              </p:nvPr>
            </p:nvSpPr>
            <p:spPr>
              <a:xfrm>
                <a:off x="7517765" y="6450330"/>
                <a:ext cx="2022475" cy="956945"/>
              </a:xfrm>
              <a:prstGeom prst="rect">
                <a:avLst/>
              </a:prstGeom>
              <a:blipFill rotWithShape="1">
                <a:blip r:embed="rId6"/>
                <a:stretch>
                  <a:fillRect/>
                </a:stretch>
              </a:blipFill>
            </p:spPr>
            <p:txBody>
              <a:bodyPr/>
              <a:lstStyle/>
              <a:p>
                <a:r>
                  <a:rPr lang="zh-CN" altLang="en-US">
                    <a:noFill/>
                  </a:rPr>
                  <a:t> </a:t>
                </a:r>
              </a:p>
            </p:txBody>
          </p:sp>
        </mc:Fallback>
      </mc:AlternateContent>
      <p:sp>
        <p:nvSpPr>
          <p:cNvPr id="7" name="文本框 6"/>
          <p:cNvSpPr txBox="1"/>
          <p:nvPr>
            <p:custDataLst>
              <p:tags r:id="rId3"/>
            </p:custDataLst>
          </p:nvPr>
        </p:nvSpPr>
        <p:spPr>
          <a:xfrm>
            <a:off x="3197225" y="7298690"/>
            <a:ext cx="11183620" cy="1198880"/>
          </a:xfrm>
          <a:prstGeom prst="rect">
            <a:avLst/>
          </a:prstGeom>
        </p:spPr>
        <p:txBody>
          <a:bodyPr wrap="square">
            <a:spAutoFit/>
            <a:extLst>
              <a:ext uri="{4A0BC546-FE56-4ADE-93B0-CB8AF2F6F144}">
                <wpsdc:textFrameExt xmlns:wpsdc="http://www.wps.cn/officeDocument/2022/drawingmlCustomData" xmlns="" type="text"/>
              </a:ext>
            </a:extLst>
          </a:bodyPr>
          <a:lstStyle/>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sym typeface="Helvetica Light"/>
              </a:rPr>
              <a:t>影响因子现已成为国际通用的衡量学术期刊影响力的一个重要指标，一方面反映</a:t>
            </a:r>
            <a:r>
              <a:rPr kumimoji="0"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Times New Roman" panose="02020603050405020304" pitchFamily="18" charset="0"/>
                <a:sym typeface="Helvetica Light"/>
              </a:rPr>
              <a:t>该刊物的学术水平</a:t>
            </a: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sym typeface="Helvetica Light"/>
              </a:rPr>
              <a:t>，另一方面也说明</a:t>
            </a:r>
            <a:r>
              <a:rPr kumimoji="0"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Times New Roman" panose="02020603050405020304" pitchFamily="18" charset="0"/>
                <a:sym typeface="Helvetica Light"/>
              </a:rPr>
              <a:t>这些期刊文献的研究成果影响力。</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880" y="3004185"/>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期刊引文指标</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124835" y="3652520"/>
            <a:ext cx="11508105"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期刊引文指标（Journal Citation Indicator，JCI）是指某期刊</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前三年</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里出版的所有研究论文和综述的平均类别归一化引文影响力，其通过对不同科研领域、文献类型以及引用比率进行标准化处理，以便于跨学科解释和比较。</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相较于影响因子，</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JCI</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的优点表现在两个方面：</a:t>
            </a:r>
          </a:p>
          <a:p>
            <a:pPr marL="0" marR="0" lvl="1" indent="0" algn="just" defTabSz="584200" eaLnBrk="1" fontAlgn="auto" latinLnBrk="0" hangingPunct="1">
              <a:lnSpc>
                <a:spcPct val="150000"/>
              </a:lnSpc>
              <a:spcBef>
                <a:spcPts val="0"/>
              </a:spcBef>
              <a:spcAft>
                <a:spcPts val="0"/>
              </a:spcAft>
              <a:buClrTx/>
              <a:buSzTx/>
              <a:buFont typeface="Wingdings" panose="05000000000000000000" charset="0"/>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1</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JCI将</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期刊</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引用区间延长为3年，这在一定程度</a:t>
            </a:r>
            <a:r>
              <a:rPr kumimoji="0" lang="en-US" altLang="zh-CN"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降低了不同主题领域引用行为的差异</a:t>
            </a:r>
            <a:r>
              <a:rPr kumimoji="0" lang="en-US" altLang="zh-CN" sz="240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Helvetica Light"/>
              </a:rPr>
              <a:t>。</a:t>
            </a:r>
            <a:endParaRPr kumimoji="0" lang="en-US" altLang="zh-CN" sz="240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0" marR="0" lvl="1" indent="0" algn="just" defTabSz="584200" eaLnBrk="1" fontAlgn="auto" latinLnBrk="0" hangingPunct="1">
              <a:lnSpc>
                <a:spcPct val="150000"/>
              </a:lnSpc>
              <a:spcBef>
                <a:spcPts val="0"/>
              </a:spcBef>
              <a:spcAft>
                <a:spcPts val="0"/>
              </a:spcAft>
              <a:buClrTx/>
              <a:buSzTx/>
              <a:buFont typeface="Wingdings" panose="05000000000000000000" charset="0"/>
              <a:buNone/>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2</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JCI采用了论文出版后所有的引用，并将其进行</a:t>
            </a:r>
            <a:r>
              <a:rPr kumimoji="0" lang="en-US" altLang="zh-CN" sz="2400" i="0" u="none" strike="noStrike" kern="0" cap="none" spc="0" normalizeH="0" baseline="0" noProof="0" dirty="0" err="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标准化处理</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经过标准化处理后的数据可以按照一个统一的标准进行比较，</a:t>
            </a:r>
            <a:r>
              <a:rPr kumimoji="0" lang="en-US" altLang="zh-CN" sz="2400" i="0" u="none" strike="noStrike" kern="0" cap="none" spc="0" normalizeH="0" baseline="0" noProof="0" dirty="0" err="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增强了数据的可比性</a:t>
            </a:r>
            <a:r>
              <a:rPr kumimoji="0" lang="en-US" altLang="zh-CN" sz="240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  </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Helvetica Light"/>
              </a:rPr>
              <a:t>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880" y="3004185"/>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4.h</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指数及其衍生指数</a:t>
            </a: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4" name="文本框 3"/>
          <p:cNvSpPr txBox="1"/>
          <p:nvPr>
            <p:custDataLst>
              <p:tags r:id="rId1"/>
            </p:custDataLst>
          </p:nvPr>
        </p:nvSpPr>
        <p:spPr>
          <a:xfrm>
            <a:off x="3124835" y="3580765"/>
            <a:ext cx="11508105" cy="4747260"/>
          </a:xfrm>
          <a:prstGeom prst="rect">
            <a:avLst/>
          </a:prstGeom>
        </p:spPr>
        <p:txBody>
          <a:bodyPr wrap="square">
            <a:noAutofit/>
            <a:extLst>
              <a:ext uri="{4A0BC546-FE56-4ADE-93B0-CB8AF2F6F144}">
                <wpsdc:textFrameExt xmlns:wpsdc="http://www.wps.cn/officeDocument/2022/drawingmlCustomData" xmlns="" type="text"/>
              </a:ext>
            </a:extLst>
          </a:bodyPr>
          <a:lstStyle/>
          <a:p>
            <a:pPr marL="457200" marR="0" lvl="0" indent="-4572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h指数（H-index）是评估学者学术产出和影响力的指数，</a:t>
            </a:r>
            <a:r>
              <a:rPr kumimoji="0" lang="zh-CN" altLang="en-US" sz="24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一位著者的h指数表示其发表的所有论文中，有h篇被引用了至少h次。</a:t>
            </a:r>
          </a:p>
          <a:p>
            <a:pPr marL="457200" marR="0" lvl="0" indent="-4572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适用性：</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h</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指数适合用于衡量从事科研多年的</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资深学者</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的总体成就。</a:t>
            </a:r>
          </a:p>
          <a:p>
            <a:pPr marL="457200" marR="0" lvl="0" indent="-4572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局限性：</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0" marR="0" lvl="0" indent="0" algn="just" defTabSz="584200" eaLnBrk="1" fontAlgn="auto" latinLnBrk="0" hangingPunct="1">
              <a:lnSpc>
                <a:spcPct val="15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                </a:t>
            </a:r>
            <a:r>
              <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(1)</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忽略了高被引论文的作用</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，而这些往往都是代表作。</a:t>
            </a:r>
          </a:p>
          <a:p>
            <a:pPr marL="0" marR="0" lvl="3" indent="0" algn="just" defTabSz="584200" eaLnBrk="1" fontAlgn="auto" latinLnBrk="0" hangingPunct="1">
              <a:lnSpc>
                <a:spcPct val="150000"/>
              </a:lnSpc>
              <a:spcBef>
                <a:spcPts val="0"/>
              </a:spcBef>
              <a:spcAft>
                <a:spcPts val="0"/>
              </a:spcAft>
              <a:buClrTx/>
              <a:buSzTx/>
              <a:buFont typeface="Wingdings" panose="05000000000000000000" charset="0"/>
              <a:buNone/>
              <a:defRPr/>
            </a:pP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                (2)</a:t>
            </a:r>
            <a:r>
              <a:rPr kumimoji="0" lang="zh-CN" altLang="en-US"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区分能力较弱</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，被评价对象被引频次不同却拥有相同的</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h</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a:t>
            </a:r>
          </a:p>
          <a:p>
            <a:pPr marL="457200" marR="0" lvl="0" indent="-4572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针对这些局限，一些衍生指数被提出，如</a:t>
            </a:r>
            <a:r>
              <a:rPr kumimoji="0" lang="en-US" altLang="zh-CN" sz="2400" b="1" i="0" u="none" strike="noStrike" kern="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sym typeface="Helvetica Light"/>
              </a:rPr>
              <a:t>G</a:t>
            </a:r>
            <a:r>
              <a:rPr kumimoji="0" lang="zh-CN" altLang="en-US" sz="2400" b="1" i="0" u="none" strike="noStrike" kern="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sym typeface="Helvetica Light"/>
              </a:rPr>
              <a:t>指数和</a:t>
            </a:r>
            <a:r>
              <a:rPr kumimoji="0" lang="en-US" altLang="zh-CN" sz="2400" b="1" i="0" u="none" strike="noStrike" kern="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sym typeface="Helvetica Light"/>
              </a:rPr>
              <a:t>M</a:t>
            </a:r>
            <a:r>
              <a:rPr kumimoji="0" lang="zh-CN" altLang="en-US" sz="2400" b="1" i="0" u="none" strike="noStrike" kern="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sym typeface="Helvetica Light"/>
              </a:rPr>
              <a:t>熵</a:t>
            </a:r>
            <a:r>
              <a:rPr kumimoji="0" lang="en-US" altLang="zh-CN" sz="2400" b="1" i="0" u="none" strike="noStrike" kern="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1" i="0" u="none" strike="noStrike" kern="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sym typeface="Helvetica Light"/>
              </a:rPr>
              <a:t>指数</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G</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指数主要用以弥补</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h</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指数不能很好反应高被引论文的缺陷，</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M</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熵</a:t>
            </a:r>
            <a:r>
              <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指数主要是为了消除科研资历对学术影响力评价的影响。</a:t>
            </a:r>
          </a:p>
          <a:p>
            <a:pPr marL="0" marR="0" lvl="1" indent="0" algn="just" defTabSz="584200" eaLnBrk="1" fontAlgn="auto" latinLnBrk="0" hangingPunct="1">
              <a:lnSpc>
                <a:spcPct val="150000"/>
              </a:lnSpc>
              <a:spcBef>
                <a:spcPts val="0"/>
              </a:spcBef>
              <a:spcAft>
                <a:spcPts val="0"/>
              </a:spcAft>
              <a:buClrTx/>
              <a:buSzTx/>
              <a:buFont typeface="Wingdings" panose="05000000000000000000" charset="0"/>
              <a:buNone/>
              <a:defRPr/>
            </a:pPr>
            <a:r>
              <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Helvetica Light"/>
              </a:rPr>
              <a:t>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880" y="2894965"/>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5.Altmetric.com</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2"/>
            </p:custDataLst>
          </p:nvPr>
        </p:nvSpPr>
        <p:spPr>
          <a:xfrm>
            <a:off x="3197225" y="3364230"/>
            <a:ext cx="11508105" cy="255270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Altmetric于2011年由Euan Adie开发，旨在</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追踪和分析学术文献的在线活动情况</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endParaRPr kumimoji="0" lang="en-US" altLang="zh-CN"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通过学术论文在不同社交网络和在线媒体上被提及的次数综合计算学术论文影响力。</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Altmetric通过计算Altmetric总得分评价单篇论文网络影响力大小，其计算取决于</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数量差异、作者差异、媒体差异</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3个方面。</a:t>
            </a:r>
            <a:r>
              <a:rPr kumimoji="0" lang="en-US" altLang="zh-CN"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  </a:t>
            </a:r>
          </a:p>
        </p:txBody>
      </p:sp>
      <p:graphicFrame>
        <p:nvGraphicFramePr>
          <p:cNvPr id="5" name="对象 4">
            <a:hlinkClick r:id="" action="ppaction://ole?verb=0"/>
          </p:cNvPr>
          <p:cNvGraphicFramePr>
            <a:graphicFrameLocks noChangeAspect="1"/>
          </p:cNvGraphicFramePr>
          <p:nvPr>
            <p:custDataLst>
              <p:tags r:id="rId3"/>
            </p:custDataLst>
          </p:nvPr>
        </p:nvGraphicFramePr>
        <p:xfrm>
          <a:off x="8858885" y="5701030"/>
          <a:ext cx="114300" cy="215900"/>
        </p:xfrm>
        <a:graphic>
          <a:graphicData uri="http://schemas.openxmlformats.org/presentationml/2006/ole">
            <mc:AlternateContent xmlns:mc="http://schemas.openxmlformats.org/markup-compatibility/2006">
              <mc:Choice xmlns:v="urn:schemas-microsoft-com:vml" Requires="v">
                <p:oleObj spid="_x0000_s1049" r:id="rId10" imgW="114300" imgH="215900" progId="Equation.KSEE3">
                  <p:embed/>
                </p:oleObj>
              </mc:Choice>
              <mc:Fallback>
                <p:oleObj r:id="rId10" imgW="114300" imgH="215900" progId="Equation.KSEE3">
                  <p:embed/>
                  <p:pic>
                    <p:nvPicPr>
                      <p:cNvPr id="0" name="对象 4">
                        <a:hlinkClick r:id="" action="ppaction://ole?verb=0"/>
                      </p:cNvPr>
                      <p:cNvPicPr/>
                      <p:nvPr/>
                    </p:nvPicPr>
                    <p:blipFill>
                      <a:blip r:embed="rId11"/>
                      <a:stretch>
                        <a:fillRect/>
                      </a:stretch>
                    </p:blipFill>
                    <p:spPr>
                      <a:xfrm>
                        <a:off x="8858885" y="5701030"/>
                        <a:ext cx="114300" cy="215900"/>
                      </a:xfrm>
                      <a:prstGeom prst="rect">
                        <a:avLst/>
                      </a:prstGeom>
                    </p:spPr>
                  </p:pic>
                </p:oleObj>
              </mc:Fallback>
            </mc:AlternateContent>
          </a:graphicData>
        </a:graphic>
      </p:graphicFrame>
      <p:pic>
        <p:nvPicPr>
          <p:cNvPr id="6" name="图片 5"/>
          <p:cNvPicPr>
            <a:picLocks noChangeAspect="1"/>
          </p:cNvPicPr>
          <p:nvPr>
            <p:custDataLst>
              <p:tags r:id="rId4"/>
            </p:custDataLst>
          </p:nvPr>
        </p:nvPicPr>
        <p:blipFill>
          <a:blip r:embed="rId12"/>
          <a:srcRect r="-754" b="30077"/>
          <a:stretch>
            <a:fillRect/>
          </a:stretch>
        </p:blipFill>
        <p:spPr>
          <a:xfrm>
            <a:off x="3865880" y="5701030"/>
            <a:ext cx="10099675" cy="3267075"/>
          </a:xfrm>
          <a:prstGeom prst="rect">
            <a:avLst/>
          </a:prstGeom>
        </p:spPr>
      </p:pic>
      <p:grpSp>
        <p:nvGrpSpPr>
          <p:cNvPr id="7" name="组合 3"/>
          <p:cNvGrpSpPr/>
          <p:nvPr/>
        </p:nvGrpSpPr>
        <p:grpSpPr>
          <a:xfrm>
            <a:off x="7244080" y="9143639"/>
            <a:ext cx="2798445" cy="543921"/>
            <a:chOff x="7475057" y="7094691"/>
            <a:chExt cx="4167826" cy="790731"/>
          </a:xfrm>
        </p:grpSpPr>
        <p:sp>
          <p:nvSpPr>
            <p:cNvPr id="130" name="Shape 130"/>
            <p:cNvSpPr/>
            <p:nvPr>
              <p:custDataLst>
                <p:tags r:id="rId5"/>
              </p:custDataLst>
            </p:nvPr>
          </p:nvSpPr>
          <p:spPr>
            <a:xfrm>
              <a:off x="7475057" y="7885420"/>
              <a:ext cx="4167826"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8" name="组合 1"/>
            <p:cNvGrpSpPr/>
            <p:nvPr/>
          </p:nvGrpSpPr>
          <p:grpSpPr>
            <a:xfrm>
              <a:off x="7559780" y="7094691"/>
              <a:ext cx="3998378" cy="697893"/>
              <a:chOff x="7559780" y="7094691"/>
              <a:chExt cx="3998378" cy="697893"/>
            </a:xfrm>
          </p:grpSpPr>
          <p:sp>
            <p:nvSpPr>
              <p:cNvPr id="132" name="Shape 132"/>
              <p:cNvSpPr/>
              <p:nvPr>
                <p:custDataLst>
                  <p:tags r:id="rId6"/>
                </p:custDataLst>
              </p:nvPr>
            </p:nvSpPr>
            <p:spPr>
              <a:xfrm>
                <a:off x="7559780" y="7094691"/>
                <a:ext cx="3998378" cy="697893"/>
              </a:xfrm>
              <a:prstGeom prst="rect">
                <a:avLst/>
              </a:prstGeom>
              <a:solidFill>
                <a:srgbClr val="56A6AF"/>
              </a:solidFill>
              <a:ln w="12700">
                <a:miter lim="400000"/>
              </a:ln>
            </p:spPr>
            <p:txBody>
              <a:bodyPr lIns="101600" tIns="101600" rIns="101600" bIns="101600"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 Altmetric.com</a:t>
                </a:r>
                <a:r>
                  <a:rPr kumimoji="0" lang="zh-CN" altLang="en-US" sz="1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主页</a:t>
                </a:r>
                <a:endParaRPr kumimoji="0" sz="1800" b="0" i="0" u="none" strike="noStrike" kern="0" cap="none" spc="0" normalizeH="0" baseline="0" noProof="0" dirty="0">
                  <a:ln>
                    <a:noFill/>
                  </a:ln>
                  <a:solidFill>
                    <a:srgbClr val="000000"/>
                  </a:solidFill>
                  <a:effectLst/>
                  <a:uLnTx/>
                  <a:uFillTx/>
                  <a:latin typeface="Lantinghei SC Demibold"/>
                  <a:sym typeface="Lantinghei SC Demibold"/>
                </a:endParaRPr>
              </a:p>
            </p:txBody>
          </p:sp>
          <p:sp>
            <p:nvSpPr>
              <p:cNvPr id="133" name="Shape 133"/>
              <p:cNvSpPr/>
              <p:nvPr>
                <p:custDataLst>
                  <p:tags r:id="rId7"/>
                </p:custDataLst>
              </p:nvPr>
            </p:nvSpPr>
            <p:spPr>
              <a:xfrm>
                <a:off x="7704697" y="7393702"/>
                <a:ext cx="243373" cy="2433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1200" b="0" i="0" u="none" strike="noStrike" kern="0" cap="none" spc="0" normalizeH="0" baseline="0" noProof="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880" y="3004185"/>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6.ImpactStory</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124835" y="3652520"/>
            <a:ext cx="11521960" cy="3316605"/>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ImpactStory是Altmetrics领域著名学者Jason</a:t>
            </a:r>
            <a:r>
              <a:rPr kumimoji="0"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 </a:t>
            </a: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Priem和Heather</a:t>
            </a:r>
            <a:r>
              <a:rPr kumimoji="0"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 </a:t>
            </a: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Piwowar开发的一款开源网络应用工具，旨在</a:t>
            </a:r>
            <a:r>
              <a:rPr kumimoji="0" sz="2400" i="0" u="none" strike="noStrike" kern="0" cap="none" spc="0" normalizeH="0" baseline="0" noProof="0" dirty="0" err="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帮助研究者们分享和评估其所有学术成果的影响力</a:t>
            </a:r>
            <a:r>
              <a:rPr kumimoji="0" sz="240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endParaRPr kumimoji="0"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被评估的学术成果除了传统形式的期刊论文外，还包括博客文章、数据集以及软件等多种新形式的科研成果</a:t>
            </a:r>
            <a:r>
              <a:rPr kumimoji="0"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ImpactStory不用以计算影响力分值，而是依据成果数据源与计量指标的不同，依照</a:t>
            </a:r>
            <a:r>
              <a:rPr kumimoji="0" sz="2800" i="0" u="none" strike="noStrike" kern="0" cap="none" spc="0" normalizeH="0" baseline="0" noProof="0" dirty="0" err="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学术影响力</a:t>
            </a: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和</a:t>
            </a:r>
            <a:r>
              <a:rPr kumimoji="0" sz="2800" i="0" u="none" strike="noStrike" kern="0" cap="none" spc="0" normalizeH="0" baseline="0" noProof="0" dirty="0" err="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社会影响力</a:t>
            </a:r>
            <a:r>
              <a:rPr kumimoji="0" sz="2400" b="0"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进行评级</a:t>
            </a:r>
            <a:r>
              <a:rPr kumimoji="0"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1291" y="1710189"/>
            <a:ext cx="4297680" cy="645160"/>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（一）各类评价指数</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7" name="文本框 16"/>
          <p:cNvSpPr txBox="1"/>
          <p:nvPr/>
        </p:nvSpPr>
        <p:spPr>
          <a:xfrm>
            <a:off x="3484880" y="3004185"/>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7.Mendeley</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3" name="文本框 2"/>
          <p:cNvSpPr txBox="1"/>
          <p:nvPr>
            <p:custDataLst>
              <p:tags r:id="rId1"/>
            </p:custDataLst>
          </p:nvPr>
        </p:nvSpPr>
        <p:spPr>
          <a:xfrm>
            <a:off x="3124835" y="3364230"/>
            <a:ext cx="11385550" cy="276987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Mendeley是一款</a:t>
            </a:r>
            <a:r>
              <a:rPr kumimoji="0"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跨平台文献管理软件</a:t>
            </a: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，同时也是一个</a:t>
            </a:r>
            <a:r>
              <a:rPr kumimoji="0"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在线学术社交网络平台</a:t>
            </a: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a:p>
            <a:pPr marL="342900" marR="0" lvl="0" indent="-342900" algn="l" defTabSz="584200" eaLnBrk="1" fontAlgn="auto" latinLnBrk="0" hangingPunct="1">
              <a:lnSpc>
                <a:spcPct val="150000"/>
              </a:lnSpc>
              <a:spcBef>
                <a:spcPts val="0"/>
              </a:spcBef>
              <a:spcAft>
                <a:spcPts val="0"/>
              </a:spcAft>
              <a:buClrTx/>
              <a:buSzTx/>
              <a:buFont typeface="Wingdings" panose="05000000000000000000" charset="0"/>
              <a:buChar char="Ø"/>
              <a:defRPr/>
            </a:pP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所有人都可以在Mendeley上搜索到由用户自行上传进Mendeley</a:t>
            </a:r>
            <a:r>
              <a:rPr kumimoji="0" lang="en-US" altLang="zh-CN"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图书馆</a:t>
            </a:r>
            <a:r>
              <a:rPr kumimoji="0" lang="en-US" altLang="zh-CN"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的世界各地的学术文献。</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en-US"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Mendeley</a:t>
            </a:r>
            <a:r>
              <a:rPr kumimoji="0" sz="2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Helvetica Light"/>
              </a:rPr>
              <a:t>为每篇文献标记阅读者及社会标签数量，为每位用户生成个人数据，</a:t>
            </a:r>
            <a:r>
              <a:rPr kumimoji="0"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这些数据可用于文献的引文和Altmetrics评价</a:t>
            </a:r>
            <a:r>
              <a:rPr kumimoji="0" lang="zh-CN" altLang="en-US" sz="2400" i="0" u="none" strike="noStrike" kern="0" cap="none" spc="0" normalizeH="0" baseline="0" noProof="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p>
        </p:txBody>
      </p:sp>
      <p:pic>
        <p:nvPicPr>
          <p:cNvPr id="4" name="图片 3"/>
          <p:cNvPicPr>
            <a:picLocks noChangeAspect="1"/>
          </p:cNvPicPr>
          <p:nvPr>
            <p:custDataLst>
              <p:tags r:id="rId2"/>
            </p:custDataLst>
          </p:nvPr>
        </p:nvPicPr>
        <p:blipFill>
          <a:blip r:embed="rId8"/>
          <a:stretch>
            <a:fillRect/>
          </a:stretch>
        </p:blipFill>
        <p:spPr>
          <a:xfrm>
            <a:off x="5314950" y="6244590"/>
            <a:ext cx="7057390" cy="2863850"/>
          </a:xfrm>
          <a:prstGeom prst="rect">
            <a:avLst/>
          </a:prstGeom>
        </p:spPr>
      </p:pic>
      <p:grpSp>
        <p:nvGrpSpPr>
          <p:cNvPr id="7" name="组合 3"/>
          <p:cNvGrpSpPr/>
          <p:nvPr/>
        </p:nvGrpSpPr>
        <p:grpSpPr>
          <a:xfrm>
            <a:off x="7615555" y="9143486"/>
            <a:ext cx="2284095" cy="544074"/>
            <a:chOff x="7475057" y="7094867"/>
            <a:chExt cx="4167826" cy="790555"/>
          </a:xfrm>
        </p:grpSpPr>
        <p:sp>
          <p:nvSpPr>
            <p:cNvPr id="130" name="Shape 130"/>
            <p:cNvSpPr/>
            <p:nvPr>
              <p:custDataLst>
                <p:tags r:id="rId3"/>
              </p:custDataLst>
            </p:nvPr>
          </p:nvSpPr>
          <p:spPr>
            <a:xfrm>
              <a:off x="7475057" y="7885420"/>
              <a:ext cx="4167826"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8" name="组合 1"/>
            <p:cNvGrpSpPr/>
            <p:nvPr/>
          </p:nvGrpSpPr>
          <p:grpSpPr>
            <a:xfrm>
              <a:off x="7559780" y="7094867"/>
              <a:ext cx="3998378" cy="697541"/>
              <a:chOff x="7559780" y="7094867"/>
              <a:chExt cx="3998378" cy="697541"/>
            </a:xfrm>
          </p:grpSpPr>
          <p:sp>
            <p:nvSpPr>
              <p:cNvPr id="132" name="Shape 132"/>
              <p:cNvSpPr/>
              <p:nvPr>
                <p:custDataLst>
                  <p:tags r:id="rId4"/>
                </p:custDataLst>
              </p:nvPr>
            </p:nvSpPr>
            <p:spPr>
              <a:xfrm>
                <a:off x="7559780" y="7094867"/>
                <a:ext cx="3998378" cy="697541"/>
              </a:xfrm>
              <a:prstGeom prst="rect">
                <a:avLst/>
              </a:prstGeom>
              <a:solidFill>
                <a:srgbClr val="56A6AF"/>
              </a:solidFill>
              <a:ln w="12700">
                <a:miter lim="400000"/>
              </a:ln>
            </p:spPr>
            <p:txBody>
              <a:bodyPr lIns="101600" tIns="101600" rIns="101600" bIns="101600"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Mendeley</a:t>
                </a:r>
                <a:r>
                  <a:rPr kumimoji="0" lang="zh-CN" altLang="en-US" sz="1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主页</a:t>
                </a:r>
                <a:endParaRPr kumimoji="0" sz="1800" b="0" i="0" u="none" strike="noStrike" kern="0" cap="none" spc="0" normalizeH="0" baseline="0" noProof="0" dirty="0">
                  <a:ln>
                    <a:noFill/>
                  </a:ln>
                  <a:solidFill>
                    <a:srgbClr val="000000"/>
                  </a:solidFill>
                  <a:effectLst/>
                  <a:uLnTx/>
                  <a:uFillTx/>
                  <a:latin typeface="Lantinghei SC Demibold"/>
                  <a:sym typeface="Lantinghei SC Demibold"/>
                </a:endParaRPr>
              </a:p>
            </p:txBody>
          </p:sp>
          <p:sp>
            <p:nvSpPr>
              <p:cNvPr id="133" name="Shape 133"/>
              <p:cNvSpPr/>
              <p:nvPr>
                <p:custDataLst>
                  <p:tags r:id="rId5"/>
                </p:custDataLst>
              </p:nvPr>
            </p:nvSpPr>
            <p:spPr>
              <a:xfrm>
                <a:off x="7704697" y="7393702"/>
                <a:ext cx="243373" cy="2433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1200" b="0" i="0" u="none" strike="noStrike" kern="0" cap="none" spc="0" normalizeH="0" baseline="0" noProof="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27368" y="1710189"/>
            <a:ext cx="4485523"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lang="en-US" altLang="zh-CN" b="1" dirty="0" err="1">
                <a:latin typeface="微软雅黑" panose="020B0503020204020204" charset="-122"/>
                <a:ea typeface="微软雅黑" panose="020B0503020204020204" charset="-122"/>
                <a:cs typeface="微软雅黑" panose="020B0503020204020204" charset="-122"/>
                <a:sym typeface="Times New Roman" panose="02020603050405020304" pitchFamily="18" charset="0"/>
              </a:rPr>
              <a:t>NoteExpress</a:t>
            </a:r>
            <a:endPar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437731" y="3076598"/>
            <a:ext cx="2303837"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下载和安装</a:t>
            </a:r>
          </a:p>
        </p:txBody>
      </p:sp>
      <p:sp>
        <p:nvSpPr>
          <p:cNvPr id="6" name="文本框 5"/>
          <p:cNvSpPr txBox="1"/>
          <p:nvPr>
            <p:custDataLst>
              <p:tags r:id="rId1"/>
            </p:custDataLst>
          </p:nvPr>
        </p:nvSpPr>
        <p:spPr>
          <a:xfrm>
            <a:off x="3341539" y="3633230"/>
            <a:ext cx="11546205" cy="1135054"/>
          </a:xfrm>
          <a:prstGeom prst="rect">
            <a:avLst/>
          </a:prstGeom>
        </p:spPr>
        <p:txBody>
          <a:bodyPr wrap="square">
            <a:spAutoFit/>
          </a:bodyPr>
          <a:lstStyle/>
          <a:p>
            <a:pPr indent="457200"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在</a:t>
            </a:r>
            <a:r>
              <a:rPr lang="en-US" altLang="zh-CN" sz="2400" dirty="0">
                <a:latin typeface="微软雅黑" panose="020B0503020204020204" charset="-122"/>
                <a:ea typeface="微软雅黑" panose="020B0503020204020204" charset="-122"/>
                <a:cs typeface="微软雅黑" panose="020B0503020204020204" charset="-122"/>
              </a:rPr>
              <a:t>NE</a:t>
            </a:r>
            <a:r>
              <a:rPr lang="zh-CN" altLang="en-US" sz="2400" dirty="0">
                <a:latin typeface="微软雅黑" panose="020B0503020204020204" charset="-122"/>
                <a:ea typeface="微软雅黑" panose="020B0503020204020204" charset="-122"/>
                <a:cs typeface="微软雅黑" panose="020B0503020204020204" charset="-122"/>
              </a:rPr>
              <a:t>官方网站下载安装程序，</a:t>
            </a:r>
            <a:r>
              <a:rPr lang="en-US" altLang="zh-CN" sz="2400" dirty="0">
                <a:latin typeface="微软雅黑" panose="020B0503020204020204" charset="-122"/>
                <a:ea typeface="微软雅黑" panose="020B0503020204020204" charset="-122"/>
                <a:cs typeface="微软雅黑" panose="020B0503020204020204" charset="-122"/>
              </a:rPr>
              <a:t>NE</a:t>
            </a:r>
            <a:r>
              <a:rPr lang="zh-CN" altLang="en-US" sz="2400" dirty="0">
                <a:latin typeface="微软雅黑" panose="020B0503020204020204" charset="-122"/>
                <a:ea typeface="微软雅黑" panose="020B0503020204020204" charset="-122"/>
                <a:cs typeface="微软雅黑" panose="020B0503020204020204" charset="-122"/>
              </a:rPr>
              <a:t>分为个人标准版及集团版，用户可根据需求进行选择使用，软件提供了标准安装向导，按提示进行操作即可完成安装。</a:t>
            </a:r>
          </a:p>
        </p:txBody>
      </p:sp>
      <p:pic>
        <p:nvPicPr>
          <p:cNvPr id="7" name="图片 6"/>
          <p:cNvPicPr>
            <a:picLocks noChangeAspect="1"/>
          </p:cNvPicPr>
          <p:nvPr/>
        </p:nvPicPr>
        <p:blipFill rotWithShape="1">
          <a:blip r:embed="rId3"/>
          <a:srcRect r="2880" b="8069"/>
          <a:stretch>
            <a:fillRect/>
          </a:stretch>
        </p:blipFill>
        <p:spPr>
          <a:xfrm>
            <a:off x="4785606" y="4820600"/>
            <a:ext cx="8421029" cy="419061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14" name="Shape 103"/>
          <p:cNvSpPr/>
          <p:nvPr/>
        </p:nvSpPr>
        <p:spPr>
          <a:xfrm>
            <a:off x="3437731" y="3043689"/>
            <a:ext cx="11114418" cy="7008457"/>
          </a:xfrm>
          <a:prstGeom prst="rect">
            <a:avLst/>
          </a:prstGeom>
          <a:ln w="12700">
            <a:miter lim="400000"/>
          </a:ln>
        </p:spPr>
        <p:txBody>
          <a:bodyPr wrap="square" lIns="50800" tIns="50800" rIns="50800" bIns="50800" anchor="t">
            <a:spAutoFit/>
          </a:bodyPr>
          <a:lstStyle/>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中国科学引文数据库</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2.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中国社会科学引文索引数据库</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3.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中国核心期刊要目总览</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endParaRP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4.</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中国科技论文与引文数据库</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endParaRP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5. Web of Science</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核心合集数据库</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endParaRP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6. </a:t>
            </a:r>
            <a:r>
              <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期刊引证报告</a:t>
            </a:r>
            <a:endPar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Helvetica Light"/>
            </a:endParaRP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sym typeface="+mn-ea"/>
              </a:rPr>
              <a:t>7. ESI</a:t>
            </a: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8. Incite</a:t>
            </a: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9. </a:t>
            </a:r>
            <a:r>
              <a:rPr kumimoji="0" lang="en-US" altLang="zh-CN" sz="2400" b="1"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SciVal</a:t>
            </a: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 Spotlight </a:t>
            </a:r>
          </a:p>
          <a:p>
            <a:pPr marL="0" marR="0" lvl="0" indent="0" algn="l" defTabSz="584200" eaLnBrk="1" fontAlgn="auto" latinLnBrk="0" hangingPunct="1">
              <a:lnSpc>
                <a:spcPct val="150000"/>
              </a:lnSpc>
              <a:spcBef>
                <a:spcPts val="0"/>
              </a:spcBef>
              <a:spcAft>
                <a:spcPts val="0"/>
              </a:spcAft>
              <a:buClrTx/>
              <a:buSzTx/>
              <a:buFontTx/>
              <a:buNone/>
              <a:defRPr sz="1800"/>
            </a:pPr>
            <a:r>
              <a:rPr kumimoji="0" lang="en-US" altLang="zh-CN" sz="24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mn-ea"/>
              </a:rPr>
              <a:t>10. Faculty Opinions</a:t>
            </a:r>
          </a:p>
          <a:p>
            <a:pPr marL="0" marR="0" lvl="0" indent="0" algn="l" defTabSz="584200" eaLnBrk="1" fontAlgn="auto" latinLnBrk="0" hangingPunct="1">
              <a:lnSpc>
                <a:spcPct val="200000"/>
              </a:lnSpc>
              <a:spcBef>
                <a:spcPts val="0"/>
              </a:spcBef>
              <a:spcAft>
                <a:spcPts val="0"/>
              </a:spcAft>
              <a:buClrTx/>
              <a:buSzTx/>
              <a:buFontTx/>
              <a:buNone/>
              <a:defRPr sz="1800"/>
            </a:pP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defTabSz="584200" eaLnBrk="1" fontAlgn="auto" latinLnBrk="0" hangingPunct="1">
              <a:lnSpc>
                <a:spcPct val="200000"/>
              </a:lnSpc>
              <a:spcBef>
                <a:spcPts val="0"/>
              </a:spcBef>
              <a:spcAft>
                <a:spcPts val="0"/>
              </a:spcAft>
              <a:buClrTx/>
              <a:buSzTx/>
              <a:buFontTx/>
              <a:buNone/>
              <a:defRPr sz="1800"/>
            </a:pPr>
            <a:r>
              <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kumimoji="0" lang="en-US" altLang="zh-CN" sz="24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239394" y="2886361"/>
            <a:ext cx="5123815" cy="52197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中国科学引文数据库</a:t>
            </a:r>
          </a:p>
        </p:txBody>
      </p:sp>
      <p:sp>
        <p:nvSpPr>
          <p:cNvPr id="7" name="文本框 6"/>
          <p:cNvSpPr txBox="1"/>
          <p:nvPr>
            <p:custDataLst>
              <p:tags r:id="rId1"/>
            </p:custDataLst>
          </p:nvPr>
        </p:nvSpPr>
        <p:spPr>
          <a:xfrm>
            <a:off x="3239394" y="3361323"/>
            <a:ext cx="11363408"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indent="-342900" algn="just">
              <a:lnSpc>
                <a:spcPct val="160000"/>
              </a:lnSpc>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CSCD</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收录了我国自然科学、工程技术、医学等多个学科领域出版的中英文科技核心期刊和优秀期刊千余种，</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2007</a:t>
            </a:r>
            <a:r>
              <a:rPr lang="zh-CN" altLang="en-US" sz="2400" dirty="0">
                <a:solidFill>
                  <a:prstClr val="black"/>
                </a:solidFill>
                <a:latin typeface="微软雅黑" panose="020B0503020204020204" charset="-122"/>
                <a:ea typeface="微软雅黑" panose="020B0503020204020204" charset="-122"/>
              </a:rPr>
              <a:t>年实现与</a:t>
            </a:r>
            <a:r>
              <a:rPr lang="en-US" altLang="zh-CN" sz="2400" dirty="0">
                <a:solidFill>
                  <a:prstClr val="black"/>
                </a:solidFill>
                <a:latin typeface="微软雅黑" panose="020B0503020204020204" charset="-122"/>
                <a:ea typeface="微软雅黑" panose="020B0503020204020204" charset="-122"/>
              </a:rPr>
              <a:t>Web of Science</a:t>
            </a:r>
            <a:r>
              <a:rPr lang="zh-CN" altLang="en-US" sz="2400" dirty="0">
                <a:solidFill>
                  <a:prstClr val="black"/>
                </a:solidFill>
                <a:latin typeface="微软雅黑" panose="020B0503020204020204" charset="-122"/>
                <a:ea typeface="微软雅黑" panose="020B0503020204020204" charset="-122"/>
              </a:rPr>
              <a:t>的跨库检索</a:t>
            </a:r>
            <a:r>
              <a:rPr lang="en-US" altLang="zh-CN" sz="2400" dirty="0">
                <a:solidFill>
                  <a:prstClr val="black"/>
                </a:solidFill>
                <a:latin typeface="微软雅黑" panose="020B0503020204020204" charset="-122"/>
                <a:ea typeface="微软雅黑" panose="020B0503020204020204" charset="-122"/>
              </a:rPr>
              <a:t>.</a:t>
            </a:r>
          </a:p>
          <a:p>
            <a:pPr marL="342900" indent="-342900" algn="just">
              <a:lnSpc>
                <a:spcPct val="160000"/>
              </a:lnSpc>
              <a:buFont typeface="Wingdings" panose="05000000000000000000" pitchFamily="2" charset="2"/>
              <a:buChar char="Ø"/>
              <a:defRPr/>
            </a:pPr>
            <a:r>
              <a:rPr lang="zh-CN" altLang="en-US" sz="2400" dirty="0">
                <a:solidFill>
                  <a:prstClr val="black"/>
                </a:solidFill>
                <a:latin typeface="微软雅黑" panose="020B0503020204020204" charset="-122"/>
                <a:ea typeface="微软雅黑" panose="020B0503020204020204" charset="-122"/>
              </a:rPr>
              <a:t>基于</a:t>
            </a:r>
            <a:r>
              <a:rPr lang="en-US" altLang="zh-CN" sz="2400" dirty="0">
                <a:solidFill>
                  <a:prstClr val="black"/>
                </a:solidFill>
                <a:latin typeface="微软雅黑" panose="020B0503020204020204" charset="-122"/>
                <a:ea typeface="微软雅黑" panose="020B0503020204020204" charset="-122"/>
              </a:rPr>
              <a:t>CSCD</a:t>
            </a:r>
            <a:r>
              <a:rPr lang="zh-CN" altLang="en-US" sz="2400" dirty="0">
                <a:solidFill>
                  <a:prstClr val="black"/>
                </a:solidFill>
                <a:latin typeface="微软雅黑" panose="020B0503020204020204" charset="-122"/>
                <a:ea typeface="微软雅黑" panose="020B0503020204020204" charset="-122"/>
              </a:rPr>
              <a:t>年度期刊指标统计数据创建的</a:t>
            </a:r>
            <a:r>
              <a:rPr lang="zh-CN" altLang="en-US" sz="2400" dirty="0">
                <a:solidFill>
                  <a:srgbClr val="FF0000"/>
                </a:solidFill>
                <a:latin typeface="微软雅黑" panose="020B0503020204020204" charset="-122"/>
                <a:ea typeface="微软雅黑" panose="020B0503020204020204" charset="-122"/>
              </a:rPr>
              <a:t>中国科技期刊引证指标数据库（</a:t>
            </a:r>
            <a:r>
              <a:rPr lang="en-US" altLang="zh-CN" sz="2400" dirty="0">
                <a:solidFill>
                  <a:srgbClr val="FF0000"/>
                </a:solidFill>
                <a:latin typeface="微软雅黑" panose="020B0503020204020204" charset="-122"/>
                <a:ea typeface="微软雅黑" panose="020B0503020204020204" charset="-122"/>
              </a:rPr>
              <a:t>CSCD JCR Annual Report</a:t>
            </a:r>
            <a:r>
              <a:rPr lang="zh-CN" altLang="en-US" sz="2400" dirty="0">
                <a:solidFill>
                  <a:srgbClr val="FF0000"/>
                </a:solidFill>
                <a:latin typeface="微软雅黑" panose="020B0503020204020204" charset="-122"/>
                <a:ea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rPr>
              <a:t>和基于</a:t>
            </a:r>
            <a:r>
              <a:rPr lang="en-US" altLang="zh-CN" sz="2400" dirty="0">
                <a:solidFill>
                  <a:prstClr val="black"/>
                </a:solidFill>
                <a:latin typeface="微软雅黑" panose="020B0503020204020204" charset="-122"/>
                <a:ea typeface="微软雅黑" panose="020B0503020204020204" charset="-122"/>
              </a:rPr>
              <a:t>CSCD</a:t>
            </a:r>
            <a:r>
              <a:rPr lang="zh-CN" altLang="en-US" sz="2400" dirty="0">
                <a:solidFill>
                  <a:prstClr val="black"/>
                </a:solidFill>
                <a:latin typeface="微软雅黑" panose="020B0503020204020204" charset="-122"/>
                <a:ea typeface="微软雅黑" panose="020B0503020204020204" charset="-122"/>
              </a:rPr>
              <a:t>和</a:t>
            </a:r>
            <a:r>
              <a:rPr lang="en-US" altLang="zh-CN" sz="2400" dirty="0">
                <a:solidFill>
                  <a:prstClr val="black"/>
                </a:solidFill>
                <a:latin typeface="微软雅黑" panose="020B0503020204020204" charset="-122"/>
                <a:ea typeface="微软雅黑" panose="020B0503020204020204" charset="-122"/>
              </a:rPr>
              <a:t>SCI</a:t>
            </a:r>
            <a:r>
              <a:rPr lang="zh-CN" altLang="en-US" sz="2400" dirty="0">
                <a:solidFill>
                  <a:prstClr val="black"/>
                </a:solidFill>
                <a:latin typeface="微软雅黑" panose="020B0503020204020204" charset="-122"/>
                <a:ea typeface="微软雅黑" panose="020B0503020204020204" charset="-122"/>
              </a:rPr>
              <a:t>数据创建的</a:t>
            </a:r>
            <a:r>
              <a:rPr lang="zh-CN" altLang="en-US" sz="2400" dirty="0">
                <a:solidFill>
                  <a:srgbClr val="FF0000"/>
                </a:solidFill>
                <a:latin typeface="微软雅黑" panose="020B0503020204020204" charset="-122"/>
                <a:ea typeface="微软雅黑" panose="020B0503020204020204" charset="-122"/>
              </a:rPr>
              <a:t>中国科学文献计量指标数据库（</a:t>
            </a:r>
            <a:r>
              <a:rPr lang="en-US" altLang="zh-CN" sz="2400" dirty="0">
                <a:solidFill>
                  <a:srgbClr val="FF0000"/>
                </a:solidFill>
                <a:latin typeface="微软雅黑" panose="020B0503020204020204" charset="-122"/>
                <a:ea typeface="微软雅黑" panose="020B0503020204020204" charset="-122"/>
              </a:rPr>
              <a:t>CSCD ESI Annual Report</a:t>
            </a:r>
            <a:r>
              <a:rPr lang="zh-CN" altLang="en-US" sz="2400" dirty="0">
                <a:solidFill>
                  <a:srgbClr val="FF0000"/>
                </a:solidFill>
                <a:latin typeface="微软雅黑" panose="020B0503020204020204" charset="-122"/>
                <a:ea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rPr>
              <a:t>是了解研究领域进展和国内学科发展状况</a:t>
            </a:r>
            <a:r>
              <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Helvetica Light"/>
              </a:rPr>
              <a:t>的重要工具。</a:t>
            </a:r>
          </a:p>
        </p:txBody>
      </p:sp>
      <p:pic>
        <p:nvPicPr>
          <p:cNvPr id="3" name="图片 2"/>
          <p:cNvPicPr>
            <a:picLocks noChangeAspect="1"/>
          </p:cNvPicPr>
          <p:nvPr/>
        </p:nvPicPr>
        <p:blipFill>
          <a:blip r:embed="rId4"/>
          <a:stretch>
            <a:fillRect/>
          </a:stretch>
        </p:blipFill>
        <p:spPr>
          <a:xfrm>
            <a:off x="4916312" y="6407457"/>
            <a:ext cx="4604661" cy="2643967"/>
          </a:xfrm>
          <a:prstGeom prst="rect">
            <a:avLst/>
          </a:prstGeom>
        </p:spPr>
      </p:pic>
      <p:pic>
        <p:nvPicPr>
          <p:cNvPr id="4" name="图片 3"/>
          <p:cNvPicPr>
            <a:picLocks noChangeAspect="1"/>
          </p:cNvPicPr>
          <p:nvPr/>
        </p:nvPicPr>
        <p:blipFill>
          <a:blip r:embed="rId5"/>
          <a:stretch>
            <a:fillRect/>
          </a:stretch>
        </p:blipFill>
        <p:spPr>
          <a:xfrm>
            <a:off x="9689779" y="6368005"/>
            <a:ext cx="4895134" cy="2643966"/>
          </a:xfrm>
          <a:prstGeom prst="rect">
            <a:avLst/>
          </a:prstGeom>
        </p:spPr>
      </p:pic>
      <p:grpSp>
        <p:nvGrpSpPr>
          <p:cNvPr id="10" name="组合 4"/>
          <p:cNvGrpSpPr/>
          <p:nvPr/>
        </p:nvGrpSpPr>
        <p:grpSpPr>
          <a:xfrm>
            <a:off x="5018817" y="9213114"/>
            <a:ext cx="4091322" cy="436753"/>
            <a:chOff x="7550520" y="7209533"/>
            <a:chExt cx="4167825" cy="699673"/>
          </a:xfrm>
        </p:grpSpPr>
        <p:sp>
          <p:nvSpPr>
            <p:cNvPr id="18" name="Shape 130"/>
            <p:cNvSpPr/>
            <p:nvPr/>
          </p:nvSpPr>
          <p:spPr>
            <a:xfrm>
              <a:off x="7550520" y="7909204"/>
              <a:ext cx="4167825"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14" name="组合 6"/>
            <p:cNvGrpSpPr/>
            <p:nvPr/>
          </p:nvGrpSpPr>
          <p:grpSpPr>
            <a:xfrm>
              <a:off x="7627415" y="7209533"/>
              <a:ext cx="4090930" cy="621365"/>
              <a:chOff x="7627415" y="7209533"/>
              <a:chExt cx="4090930" cy="621365"/>
            </a:xfrm>
          </p:grpSpPr>
          <p:sp>
            <p:nvSpPr>
              <p:cNvPr id="15" name="Shape 132"/>
              <p:cNvSpPr/>
              <p:nvPr/>
            </p:nvSpPr>
            <p:spPr>
              <a:xfrm>
                <a:off x="7627415" y="7209533"/>
                <a:ext cx="4090930" cy="621365"/>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rPr>
                  <a:t> 中国科技期刊引证指标数据库</a:t>
                </a:r>
              </a:p>
            </p:txBody>
          </p:sp>
          <p:sp>
            <p:nvSpPr>
              <p:cNvPr id="16" name="Shape 133"/>
              <p:cNvSpPr/>
              <p:nvPr/>
            </p:nvSpPr>
            <p:spPr>
              <a:xfrm>
                <a:off x="7704697" y="7393701"/>
                <a:ext cx="200865" cy="20086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grpSp>
        <p:nvGrpSpPr>
          <p:cNvPr id="31" name="组合 4"/>
          <p:cNvGrpSpPr/>
          <p:nvPr/>
        </p:nvGrpSpPr>
        <p:grpSpPr>
          <a:xfrm>
            <a:off x="9846705" y="9213115"/>
            <a:ext cx="4091323" cy="411815"/>
            <a:chOff x="7550519" y="7249484"/>
            <a:chExt cx="4167826" cy="659722"/>
          </a:xfrm>
        </p:grpSpPr>
        <p:sp>
          <p:nvSpPr>
            <p:cNvPr id="32" name="Shape 130"/>
            <p:cNvSpPr/>
            <p:nvPr/>
          </p:nvSpPr>
          <p:spPr>
            <a:xfrm>
              <a:off x="7550520" y="7909204"/>
              <a:ext cx="4167825"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33" name="组合 6"/>
            <p:cNvGrpSpPr/>
            <p:nvPr/>
          </p:nvGrpSpPr>
          <p:grpSpPr>
            <a:xfrm>
              <a:off x="7550519" y="7249484"/>
              <a:ext cx="4090930" cy="617084"/>
              <a:chOff x="7550519" y="7249484"/>
              <a:chExt cx="4090930" cy="617084"/>
            </a:xfrm>
          </p:grpSpPr>
          <p:sp>
            <p:nvSpPr>
              <p:cNvPr id="34" name="Shape 132"/>
              <p:cNvSpPr/>
              <p:nvPr/>
            </p:nvSpPr>
            <p:spPr>
              <a:xfrm>
                <a:off x="7550519" y="7249484"/>
                <a:ext cx="4090930" cy="617084"/>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rPr>
                  <a:t> 中国科学文献计量指标数据库</a:t>
                </a:r>
              </a:p>
            </p:txBody>
          </p:sp>
          <p:sp>
            <p:nvSpPr>
              <p:cNvPr id="35" name="Shape 133"/>
              <p:cNvSpPr/>
              <p:nvPr/>
            </p:nvSpPr>
            <p:spPr>
              <a:xfrm>
                <a:off x="7704697" y="7393701"/>
                <a:ext cx="200865" cy="20086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484880" y="3004185"/>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中文社会科学引文索引数据库</a:t>
            </a: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(CSSCI)</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3124835" y="3652520"/>
            <a:ext cx="11508105"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由南京大学中国社会科学研究评价中心于</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1998</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年研制，用于检索中文人文社会科学领域的论文收录和被引用情况，其来源期刊每两年遴选一次。</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2021-2022</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年）收录了包括法学、管理学、经济学、历史学、政治学等在内的</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25</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大类的</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613</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种来源期刊和</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229</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种扩展版来源期刊。</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484880" y="3004185"/>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中文社会科学引文索引数据库</a:t>
            </a: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(CSSCI)</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3124835" y="3652520"/>
            <a:ext cx="11508105"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对于社会科学研究者</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可以从来源文献和被引文献两个方面提供相关研究领域的前沿信息和各学科研究动态。</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对于社会科学管理者</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可以提供地区、机构、学科、学者等多种类型的统计分析数据，为制定科学研究发展规划、科研政策提供参考。</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对于期刊研究与管理者</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CSSCI </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提供多种定量数据，可为期刊评价、栏目设置、组稿选题等提供定量依据。</a:t>
            </a: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对于期刊评价者</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CSSCI </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可为出版社与各学科成果的学术评价提供依据。</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484880" y="3004185"/>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中文核心期刊要目总览</a:t>
            </a:r>
            <a:endPar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3124835" y="3652520"/>
            <a:ext cx="11508105"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创刊于</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1992</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年，采用了文献计量统计和专家评审的方法评选核心期刊。</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中文核心期刊要目总览</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第九版（</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2020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年版）已于 </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2021</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5</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月由北京大学出版发行，共载有</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74</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个学科的核心期刊表，包含</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1990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种核心期刊。</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484880" y="3004185"/>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4.</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中国科技论文与引文数据库（</a:t>
            </a: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CSTPCD</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3124835" y="3652520"/>
            <a:ext cx="11508105"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CSTPCD</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是中国科学技术信息研究所研制的一种引文数据库，自</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1987</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年开始对我国科技人员在国内外发表的论文数量和被引用情况进行统计分析</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并在此基础上出版</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中国科技论文统计与分析</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年度研究报告、</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中国科技期刊引证报告（核心版）</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endPar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CSTPCD</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甄选并收录国内各学科领域中较重要的、能反映本学科发展水平的科技期刊，这些期刊被称为</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中国科技核心期刊</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，又称</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中国科技论文统计源期刊</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统计源期刊每年进行调整，</a:t>
            </a:r>
            <a:r>
              <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2022</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年度收录了</a:t>
            </a:r>
            <a:r>
              <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2126</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种中文科技期刊、</a:t>
            </a:r>
            <a:r>
              <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155</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种英文科技期刊和 </a:t>
            </a:r>
            <a:r>
              <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397 </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种社会科学期刊。</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325934" y="2839270"/>
            <a:ext cx="7057459" cy="52322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5. Web of Science</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核心合集数据库</a:t>
            </a:r>
          </a:p>
        </p:txBody>
      </p:sp>
      <p:sp>
        <p:nvSpPr>
          <p:cNvPr id="7" name="文本框 6"/>
          <p:cNvSpPr txBox="1"/>
          <p:nvPr>
            <p:custDataLst>
              <p:tags r:id="rId1"/>
            </p:custDataLst>
          </p:nvPr>
        </p:nvSpPr>
        <p:spPr>
          <a:xfrm>
            <a:off x="3125148" y="3488816"/>
            <a:ext cx="11536885"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Web of Science</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核心合集数据库可用以检索自然科学、社会科学、艺术和人文领域世界一流的学术期刊、书籍和会议录，并提供完整的引文网络。其中是否被其包含的引文索引数据库收录是国际上用于衡量期刊质量的常用标准。</a:t>
            </a:r>
            <a:endPar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0" marR="0" lvl="0" indent="457200" algn="just" defTabSz="584200" eaLnBrk="1" fontAlgn="auto" latinLnBrk="0" hangingPunct="1">
              <a:lnSpc>
                <a:spcPct val="15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SCIE</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主要评估自然科学、工程技术、临床医学等领域论文的质量和影响力，</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SSCI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主要评估社会科学论文的质量和影响力。</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AHCI</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可</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用于评估人文艺术论文的质量和影响力。</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CPCI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可以跟踪特定学科领域内的新概念和新研究。 </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ESCI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可用于发现新兴研究领域和科学发展的新趋势，为科研评价和分析提供了更多的期刊数据。</a:t>
            </a:r>
            <a:endPar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endParaRPr>
          </a:p>
        </p:txBody>
      </p:sp>
      <p:pic>
        <p:nvPicPr>
          <p:cNvPr id="3" name="图片 2"/>
          <p:cNvPicPr>
            <a:picLocks noChangeAspect="1"/>
          </p:cNvPicPr>
          <p:nvPr/>
        </p:nvPicPr>
        <p:blipFill>
          <a:blip r:embed="rId4"/>
          <a:stretch>
            <a:fillRect/>
          </a:stretch>
        </p:blipFill>
        <p:spPr>
          <a:xfrm>
            <a:off x="3740877" y="7325077"/>
            <a:ext cx="5192340" cy="2385432"/>
          </a:xfrm>
          <a:prstGeom prst="rect">
            <a:avLst/>
          </a:prstGeom>
        </p:spPr>
      </p:pic>
      <p:grpSp>
        <p:nvGrpSpPr>
          <p:cNvPr id="18" name="组合 4"/>
          <p:cNvGrpSpPr/>
          <p:nvPr/>
        </p:nvGrpSpPr>
        <p:grpSpPr>
          <a:xfrm>
            <a:off x="9174187" y="8522196"/>
            <a:ext cx="4091323" cy="438427"/>
            <a:chOff x="7550519" y="7206852"/>
            <a:chExt cx="4167826" cy="702354"/>
          </a:xfrm>
        </p:grpSpPr>
        <p:sp>
          <p:nvSpPr>
            <p:cNvPr id="19" name="Shape 130"/>
            <p:cNvSpPr/>
            <p:nvPr/>
          </p:nvSpPr>
          <p:spPr>
            <a:xfrm>
              <a:off x="7550520" y="7909204"/>
              <a:ext cx="4167825"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20" name="组合 6"/>
            <p:cNvGrpSpPr/>
            <p:nvPr/>
          </p:nvGrpSpPr>
          <p:grpSpPr>
            <a:xfrm>
              <a:off x="7550519" y="7206852"/>
              <a:ext cx="4090930" cy="617084"/>
              <a:chOff x="7550519" y="7206852"/>
              <a:chExt cx="4090930" cy="617084"/>
            </a:xfrm>
          </p:grpSpPr>
          <p:sp>
            <p:nvSpPr>
              <p:cNvPr id="21" name="Shape 132"/>
              <p:cNvSpPr/>
              <p:nvPr/>
            </p:nvSpPr>
            <p:spPr>
              <a:xfrm>
                <a:off x="7550519" y="7206852"/>
                <a:ext cx="4090930" cy="617084"/>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i="0" u="none" strike="noStrike" kern="0" cap="none" spc="0" normalizeH="0" baseline="0" noProof="0" dirty="0">
                    <a:ln>
                      <a:noFill/>
                    </a:ln>
                    <a:solidFill>
                      <a:srgbClr val="000000"/>
                    </a:solidFill>
                    <a:effectLst/>
                    <a:uLnTx/>
                    <a:uFillTx/>
                    <a:latin typeface="Lantinghei SC Demibold"/>
                    <a:sym typeface="Lantinghei SC Demibold"/>
                  </a:rPr>
                  <a:t>Web of Science</a:t>
                </a:r>
                <a:r>
                  <a:rPr kumimoji="0" lang="zh-CN" altLang="en-US" sz="1800" i="0" u="none" strike="noStrike" kern="0" cap="none" spc="0" normalizeH="0" baseline="0" noProof="0" dirty="0">
                    <a:ln>
                      <a:noFill/>
                    </a:ln>
                    <a:solidFill>
                      <a:srgbClr val="000000"/>
                    </a:solidFill>
                    <a:effectLst/>
                    <a:uLnTx/>
                    <a:uFillTx/>
                    <a:latin typeface="Lantinghei SC Demibold"/>
                    <a:sym typeface="Lantinghei SC Demibold"/>
                  </a:rPr>
                  <a:t>核心合集数据库</a:t>
                </a:r>
              </a:p>
            </p:txBody>
          </p:sp>
          <p:sp>
            <p:nvSpPr>
              <p:cNvPr id="22" name="Shape 133"/>
              <p:cNvSpPr/>
              <p:nvPr/>
            </p:nvSpPr>
            <p:spPr>
              <a:xfrm>
                <a:off x="7704697" y="7393702"/>
                <a:ext cx="243373" cy="2433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325934" y="2927522"/>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6.</a:t>
            </a:r>
            <a:r>
              <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期刊引证报告</a:t>
            </a: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(JCR)</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2869585" y="3482194"/>
            <a:ext cx="11601092"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期刊引证报告（</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JCR</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）由美国科学情报研究所（</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ISI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）编辑出版。</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JCR</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从全世界</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万余种学术期刊中搜集引文数据，期刊选自</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111</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个国家（或地区）的</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5000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余家出版单位，覆盖</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254</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个</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Web of Science</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学科领域。</a:t>
            </a:r>
            <a:endPar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JCR</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可为客观评价科技期刊提供可靠依据，方便定量评价期刊间的相互影响和相互作用，正确评估某种期刊在科学交流体系中的作用和地位，</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确定核心期刊群</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等。</a:t>
            </a:r>
          </a:p>
        </p:txBody>
      </p:sp>
      <p:pic>
        <p:nvPicPr>
          <p:cNvPr id="5" name="图片 4"/>
          <p:cNvPicPr>
            <a:picLocks noChangeAspect="1"/>
          </p:cNvPicPr>
          <p:nvPr/>
        </p:nvPicPr>
        <p:blipFill>
          <a:blip r:embed="rId4"/>
          <a:stretch>
            <a:fillRect/>
          </a:stretch>
        </p:blipFill>
        <p:spPr>
          <a:xfrm>
            <a:off x="4162863" y="6341723"/>
            <a:ext cx="8021853" cy="2618899"/>
          </a:xfrm>
          <a:prstGeom prst="rect">
            <a:avLst/>
          </a:prstGeom>
        </p:spPr>
      </p:pic>
      <p:grpSp>
        <p:nvGrpSpPr>
          <p:cNvPr id="22" name="组合 4"/>
          <p:cNvGrpSpPr/>
          <p:nvPr/>
        </p:nvGrpSpPr>
        <p:grpSpPr>
          <a:xfrm>
            <a:off x="6509891" y="9088907"/>
            <a:ext cx="2599184" cy="603077"/>
            <a:chOff x="7550519" y="7206852"/>
            <a:chExt cx="4167826" cy="702354"/>
          </a:xfrm>
        </p:grpSpPr>
        <p:sp>
          <p:nvSpPr>
            <p:cNvPr id="23" name="Shape 130"/>
            <p:cNvSpPr/>
            <p:nvPr/>
          </p:nvSpPr>
          <p:spPr>
            <a:xfrm>
              <a:off x="7550520" y="7909204"/>
              <a:ext cx="4167825"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24" name="组合 6"/>
            <p:cNvGrpSpPr/>
            <p:nvPr/>
          </p:nvGrpSpPr>
          <p:grpSpPr>
            <a:xfrm>
              <a:off x="7550519" y="7206852"/>
              <a:ext cx="4090930" cy="617084"/>
              <a:chOff x="7550519" y="7206852"/>
              <a:chExt cx="4090930" cy="617084"/>
            </a:xfrm>
          </p:grpSpPr>
          <p:sp>
            <p:nvSpPr>
              <p:cNvPr id="25" name="Shape 132"/>
              <p:cNvSpPr/>
              <p:nvPr/>
            </p:nvSpPr>
            <p:spPr>
              <a:xfrm>
                <a:off x="7550519" y="7206852"/>
                <a:ext cx="4090930" cy="617084"/>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zh-CN" altLang="en-US" sz="1800" i="0" u="none" strike="noStrike" kern="0" cap="none" spc="0" normalizeH="0" baseline="0" noProof="0" dirty="0">
                    <a:ln>
                      <a:noFill/>
                    </a:ln>
                    <a:solidFill>
                      <a:srgbClr val="000000"/>
                    </a:solidFill>
                    <a:effectLst/>
                    <a:uLnTx/>
                    <a:uFillTx/>
                    <a:latin typeface="Lantinghei SC Demibold"/>
                    <a:sym typeface="Lantinghei SC Demibold"/>
                  </a:rPr>
                  <a:t>期刊引证报告主页</a:t>
                </a:r>
              </a:p>
            </p:txBody>
          </p:sp>
          <p:sp>
            <p:nvSpPr>
              <p:cNvPr id="26" name="Shape 133"/>
              <p:cNvSpPr/>
              <p:nvPr/>
            </p:nvSpPr>
            <p:spPr>
              <a:xfrm>
                <a:off x="7704697" y="7393702"/>
                <a:ext cx="243373" cy="2433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325934" y="2927522"/>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7.ESI</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2869585" y="3482194"/>
            <a:ext cx="12065242"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基本科学指标（</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ESI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）是由美国科技信息所（</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ISI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）于</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2001</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年推出的深度分析研究工具。</a:t>
            </a:r>
            <a:endPar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ESI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提供了客观的科研绩效基准值，可以确定在某个研究领域有影响力的国家、机构、论文和出版物以及研究前沿。</a:t>
            </a:r>
            <a:endPar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ESI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对全球所有高校及科研机构的</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SCIE</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SSCI</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库中近</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11</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年的论文数据进行统计并按</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被引频次高低</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确定出衡量研究绩效阈值，</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微软雅黑" panose="020B0503020204020204" charset="-122"/>
                <a:sym typeface="Helvetica Light"/>
              </a:rPr>
              <a:t>分别排出</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居世界前</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1%</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的研究机构、科学家、研究论文，居世界前</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50%</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的国家（或地区）和居世界前</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0.1%</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的热点论文。</a:t>
            </a:r>
          </a:p>
        </p:txBody>
      </p:sp>
      <p:pic>
        <p:nvPicPr>
          <p:cNvPr id="4" name="图片 3"/>
          <p:cNvPicPr>
            <a:picLocks noChangeAspect="1"/>
          </p:cNvPicPr>
          <p:nvPr/>
        </p:nvPicPr>
        <p:blipFill>
          <a:blip r:embed="rId4"/>
          <a:stretch>
            <a:fillRect/>
          </a:stretch>
        </p:blipFill>
        <p:spPr>
          <a:xfrm>
            <a:off x="4356600" y="6811158"/>
            <a:ext cx="4169582" cy="2796881"/>
          </a:xfrm>
          <a:prstGeom prst="rect">
            <a:avLst/>
          </a:prstGeom>
        </p:spPr>
      </p:pic>
      <p:grpSp>
        <p:nvGrpSpPr>
          <p:cNvPr id="17" name="组合 4"/>
          <p:cNvGrpSpPr/>
          <p:nvPr/>
        </p:nvGrpSpPr>
        <p:grpSpPr>
          <a:xfrm>
            <a:off x="8818001" y="8477200"/>
            <a:ext cx="1560293" cy="582443"/>
            <a:chOff x="7550519" y="7206852"/>
            <a:chExt cx="4167826" cy="702354"/>
          </a:xfrm>
        </p:grpSpPr>
        <p:sp>
          <p:nvSpPr>
            <p:cNvPr id="18" name="Shape 130"/>
            <p:cNvSpPr/>
            <p:nvPr/>
          </p:nvSpPr>
          <p:spPr>
            <a:xfrm>
              <a:off x="7550520" y="7909204"/>
              <a:ext cx="4167825"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19" name="组合 6"/>
            <p:cNvGrpSpPr/>
            <p:nvPr/>
          </p:nvGrpSpPr>
          <p:grpSpPr>
            <a:xfrm>
              <a:off x="7550519" y="7206852"/>
              <a:ext cx="4090930" cy="617084"/>
              <a:chOff x="7550519" y="7206852"/>
              <a:chExt cx="4090930" cy="617084"/>
            </a:xfrm>
          </p:grpSpPr>
          <p:sp>
            <p:nvSpPr>
              <p:cNvPr id="20" name="Shape 132"/>
              <p:cNvSpPr/>
              <p:nvPr/>
            </p:nvSpPr>
            <p:spPr>
              <a:xfrm>
                <a:off x="7550519" y="7206852"/>
                <a:ext cx="4090930" cy="617084"/>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b="0" i="0" u="none" strike="noStrike" kern="0" cap="none" spc="0" normalizeH="0" baseline="0" noProof="0" dirty="0">
                    <a:ln>
                      <a:noFill/>
                    </a:ln>
                    <a:solidFill>
                      <a:srgbClr val="000000"/>
                    </a:solidFill>
                    <a:effectLst/>
                    <a:uLnTx/>
                    <a:uFillTx/>
                    <a:latin typeface="Lantinghei SC Demibold"/>
                    <a:sym typeface="Lantinghei SC Demibold"/>
                  </a:rPr>
                  <a:t>ESI</a:t>
                </a:r>
                <a:r>
                  <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rPr>
                  <a:t>主页</a:t>
                </a:r>
              </a:p>
            </p:txBody>
          </p:sp>
          <p:sp>
            <p:nvSpPr>
              <p:cNvPr id="21" name="Shape 133"/>
              <p:cNvSpPr/>
              <p:nvPr/>
            </p:nvSpPr>
            <p:spPr>
              <a:xfrm>
                <a:off x="7704697" y="7393702"/>
                <a:ext cx="412567" cy="247313"/>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dirty="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325934" y="2927522"/>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8.Incite</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2869585" y="3482194"/>
            <a:ext cx="12281266"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Incite</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是于</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2011</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年经过机构名称规范化整理和数据高度综合而形成的</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科研绩效评价工具</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，其评估数据是在</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WOS</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核心合集</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收录的全球</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21000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多种权威期刊、</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225000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余种会议录及</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116000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余本学术典籍文献数据的基础上，综合各种计量指标和</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40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多年来各学科、各年度的周际标杆数据产生的。</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506" y="5825529"/>
            <a:ext cx="7159160" cy="3299743"/>
          </a:xfrm>
          <a:prstGeom prst="rect">
            <a:avLst/>
          </a:prstGeom>
        </p:spPr>
      </p:pic>
      <p:grpSp>
        <p:nvGrpSpPr>
          <p:cNvPr id="15" name="组合 4"/>
          <p:cNvGrpSpPr/>
          <p:nvPr/>
        </p:nvGrpSpPr>
        <p:grpSpPr>
          <a:xfrm>
            <a:off x="10378294" y="8356280"/>
            <a:ext cx="1560293" cy="429410"/>
            <a:chOff x="7550519" y="7283143"/>
            <a:chExt cx="4167826" cy="517815"/>
          </a:xfrm>
        </p:grpSpPr>
        <p:sp>
          <p:nvSpPr>
            <p:cNvPr id="16" name="Shape 130"/>
            <p:cNvSpPr/>
            <p:nvPr/>
          </p:nvSpPr>
          <p:spPr>
            <a:xfrm>
              <a:off x="7550519" y="7800956"/>
              <a:ext cx="4167826"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24" name="组合 6"/>
            <p:cNvGrpSpPr/>
            <p:nvPr/>
          </p:nvGrpSpPr>
          <p:grpSpPr>
            <a:xfrm>
              <a:off x="7550519" y="7283143"/>
              <a:ext cx="4090930" cy="464502"/>
              <a:chOff x="7550519" y="7283143"/>
              <a:chExt cx="4090930" cy="464502"/>
            </a:xfrm>
          </p:grpSpPr>
          <p:sp>
            <p:nvSpPr>
              <p:cNvPr id="25" name="Shape 132"/>
              <p:cNvSpPr/>
              <p:nvPr/>
            </p:nvSpPr>
            <p:spPr>
              <a:xfrm>
                <a:off x="7550519" y="7283143"/>
                <a:ext cx="4090930" cy="464502"/>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b="0" i="0" u="none" strike="noStrike" kern="0" cap="none" spc="0" normalizeH="0" baseline="0" noProof="0" dirty="0">
                    <a:ln>
                      <a:noFill/>
                    </a:ln>
                    <a:solidFill>
                      <a:srgbClr val="000000"/>
                    </a:solidFill>
                    <a:effectLst/>
                    <a:uLnTx/>
                    <a:uFillTx/>
                    <a:latin typeface="Lantinghei SC Demibold"/>
                    <a:sym typeface="Lantinghei SC Demibold"/>
                  </a:rPr>
                  <a:t>Incite</a:t>
                </a:r>
                <a:r>
                  <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rPr>
                  <a:t>主页</a:t>
                </a:r>
              </a:p>
            </p:txBody>
          </p:sp>
          <p:sp>
            <p:nvSpPr>
              <p:cNvPr id="26" name="Shape 133"/>
              <p:cNvSpPr/>
              <p:nvPr/>
            </p:nvSpPr>
            <p:spPr>
              <a:xfrm>
                <a:off x="7704697" y="7393702"/>
                <a:ext cx="412567" cy="247313"/>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dirty="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 name="文本框 1"/>
          <p:cNvSpPr txBox="1"/>
          <p:nvPr/>
        </p:nvSpPr>
        <p:spPr>
          <a:xfrm>
            <a:off x="3629571" y="3182322"/>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3" name="文本框 2"/>
          <p:cNvSpPr txBox="1"/>
          <p:nvPr>
            <p:custDataLst>
              <p:tags r:id="rId1"/>
            </p:custDataLst>
          </p:nvPr>
        </p:nvSpPr>
        <p:spPr>
          <a:xfrm>
            <a:off x="3437731" y="3823119"/>
            <a:ext cx="11083925" cy="2107361"/>
          </a:xfrm>
          <a:prstGeom prst="rect">
            <a:avLst/>
          </a:prstGeom>
        </p:spPr>
        <p:txBody>
          <a:bodyPr wrap="square">
            <a:noAutofit/>
          </a:bodyPr>
          <a:lstStyle/>
          <a:p>
            <a:pPr algn="just">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新建数据库及目录分类：</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是用户使用</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进行文献管理的第一步。数据库是</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存储文献的基本单位，题录是</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管理文献的基本单位。数据库包含“题录”“笔记”“检索”“组织”和“回收站”</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个默认文件夹。</a:t>
            </a:r>
          </a:p>
        </p:txBody>
      </p:sp>
      <p:grpSp>
        <p:nvGrpSpPr>
          <p:cNvPr id="4" name="组合 3"/>
          <p:cNvGrpSpPr/>
          <p:nvPr/>
        </p:nvGrpSpPr>
        <p:grpSpPr>
          <a:xfrm>
            <a:off x="4446985" y="5570399"/>
            <a:ext cx="8958402" cy="2933279"/>
            <a:chOff x="2593363" y="3384326"/>
            <a:chExt cx="7452001" cy="3024495"/>
          </a:xfrm>
        </p:grpSpPr>
        <p:pic>
          <p:nvPicPr>
            <p:cNvPr id="5" name="图片 4"/>
            <p:cNvPicPr>
              <a:picLocks noChangeAspect="1"/>
            </p:cNvPicPr>
            <p:nvPr/>
          </p:nvPicPr>
          <p:blipFill rotWithShape="1">
            <a:blip r:embed="rId4"/>
            <a:srcRect b="10505"/>
            <a:stretch>
              <a:fillRect/>
            </a:stretch>
          </p:blipFill>
          <p:spPr>
            <a:xfrm>
              <a:off x="2593363" y="3384326"/>
              <a:ext cx="7452001" cy="3024495"/>
            </a:xfrm>
            <a:prstGeom prst="rect">
              <a:avLst/>
            </a:prstGeom>
          </p:spPr>
        </p:pic>
        <p:sp>
          <p:nvSpPr>
            <p:cNvPr id="6" name="矩形 5"/>
            <p:cNvSpPr/>
            <p:nvPr/>
          </p:nvSpPr>
          <p:spPr>
            <a:xfrm>
              <a:off x="2593363" y="4211497"/>
              <a:ext cx="2151530" cy="2197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Rectangle 16"/>
          <p:cNvSpPr/>
          <p:nvPr/>
        </p:nvSpPr>
        <p:spPr bwMode="auto">
          <a:xfrm>
            <a:off x="6045864" y="8422156"/>
            <a:ext cx="57606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R="0" lvl="0" indent="304800" defTabSz="0" fontAlgn="base">
              <a:lnSpc>
                <a:spcPct val="100000"/>
              </a:lnSpc>
              <a:spcBef>
                <a:spcPct val="0"/>
              </a:spcBef>
              <a:spcAft>
                <a:spcPct val="0"/>
              </a:spcAft>
              <a:buClrTx/>
              <a:buSzTx/>
              <a:buFontTx/>
              <a:buNone/>
            </a:pPr>
            <a:r>
              <a:rPr lang="en-US" altLang="zh-CN" sz="2400" dirty="0" err="1">
                <a:latin typeface="黑体" panose="02010609060101010101" pitchFamily="49" charset="-122"/>
              </a:rPr>
              <a:t>NoteExpress</a:t>
            </a:r>
            <a:r>
              <a:rPr lang="zh-CN" altLang="en-US" sz="2400" dirty="0">
                <a:latin typeface="黑体" panose="02010609060101010101" pitchFamily="49" charset="-122"/>
              </a:rPr>
              <a:t>数据库及目录分类</a:t>
            </a:r>
          </a:p>
        </p:txBody>
      </p:sp>
      <p:sp>
        <p:nvSpPr>
          <p:cNvPr id="8"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325934" y="2927522"/>
            <a:ext cx="7057459" cy="954107"/>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9. </a:t>
            </a:r>
            <a:r>
              <a:rPr kumimoji="0" lang="en-US" altLang="zh-CN" sz="2800" b="1" i="0" u="none" strike="noStrike" kern="0" cap="none" spc="0" normalizeH="0" baseline="0" noProof="0" dirty="0" err="1">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SciVal</a:t>
            </a: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 Spotlight </a:t>
            </a:r>
          </a:p>
          <a:p>
            <a:pPr marL="0" marR="0" lvl="0" indent="0" algn="l" defTabSz="5842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2869585" y="3482194"/>
            <a:ext cx="12281266"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0" marR="0" lvl="0" indent="457200" algn="just" defTabSz="584200" eaLnBrk="1" fontAlgn="auto" latinLnBrk="0" hangingPunct="1">
              <a:lnSpc>
                <a:spcPct val="150000"/>
              </a:lnSpc>
              <a:spcBef>
                <a:spcPts val="0"/>
              </a:spcBef>
              <a:spcAft>
                <a:spcPts val="0"/>
              </a:spcAft>
              <a:buClrTx/>
              <a:buSzTx/>
              <a:buFontTx/>
              <a:buNone/>
              <a:defRPr/>
            </a:pPr>
            <a:r>
              <a:rPr kumimoji="0" lang="en-US" altLang="zh-CN" sz="2400" b="0" i="0" u="none" strike="noStrike" kern="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SciVal</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 Spotlight</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是爱思唯尔（</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Elsevier</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）公司于</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2009</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年研发的一个</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对科学研究机构或研究人员进行绩效评价</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的综合分析平台。该平台依托</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Scopus</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数据库</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（全球最大的同行评审期刊文摘和引文数据库），集成了</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科研管理、学科分析、人才绩效分析</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等功能，可以对全球</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230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个国家（地区）的</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14000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多个研究机构相关科研产出信息进行分析。</a:t>
            </a:r>
          </a:p>
        </p:txBody>
      </p:sp>
      <p:pic>
        <p:nvPicPr>
          <p:cNvPr id="17" name="图片 16"/>
          <p:cNvPicPr>
            <a:picLocks noChangeAspect="1"/>
          </p:cNvPicPr>
          <p:nvPr/>
        </p:nvPicPr>
        <p:blipFill>
          <a:blip r:embed="rId4"/>
          <a:stretch>
            <a:fillRect/>
          </a:stretch>
        </p:blipFill>
        <p:spPr>
          <a:xfrm>
            <a:off x="3437731" y="5871972"/>
            <a:ext cx="5878539" cy="3250426"/>
          </a:xfrm>
          <a:prstGeom prst="rect">
            <a:avLst/>
          </a:prstGeom>
        </p:spPr>
      </p:pic>
      <p:grpSp>
        <p:nvGrpSpPr>
          <p:cNvPr id="28" name="组合 4"/>
          <p:cNvGrpSpPr/>
          <p:nvPr/>
        </p:nvGrpSpPr>
        <p:grpSpPr>
          <a:xfrm>
            <a:off x="9693251" y="8692987"/>
            <a:ext cx="2540309" cy="429411"/>
            <a:chOff x="7550519" y="7283142"/>
            <a:chExt cx="4167826" cy="517816"/>
          </a:xfrm>
        </p:grpSpPr>
        <p:sp>
          <p:nvSpPr>
            <p:cNvPr id="29" name="Shape 130"/>
            <p:cNvSpPr/>
            <p:nvPr/>
          </p:nvSpPr>
          <p:spPr>
            <a:xfrm>
              <a:off x="7550519" y="7800956"/>
              <a:ext cx="4167826"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30" name="组合 6"/>
            <p:cNvGrpSpPr/>
            <p:nvPr/>
          </p:nvGrpSpPr>
          <p:grpSpPr>
            <a:xfrm>
              <a:off x="7550519" y="7283142"/>
              <a:ext cx="4090930" cy="464502"/>
              <a:chOff x="7550519" y="7283142"/>
              <a:chExt cx="4090930" cy="464502"/>
            </a:xfrm>
          </p:grpSpPr>
          <p:sp>
            <p:nvSpPr>
              <p:cNvPr id="31" name="Shape 132"/>
              <p:cNvSpPr/>
              <p:nvPr/>
            </p:nvSpPr>
            <p:spPr>
              <a:xfrm>
                <a:off x="7550519" y="7283142"/>
                <a:ext cx="4090930" cy="464502"/>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b="0" i="0" u="none" strike="noStrike" kern="0" cap="none" spc="0" normalizeH="0" baseline="0" noProof="0" dirty="0" err="1">
                    <a:ln>
                      <a:noFill/>
                    </a:ln>
                    <a:solidFill>
                      <a:srgbClr val="000000"/>
                    </a:solidFill>
                    <a:effectLst/>
                    <a:uLnTx/>
                    <a:uFillTx/>
                    <a:latin typeface="Lantinghei SC Demibold"/>
                    <a:sym typeface="Lantinghei SC Demibold"/>
                  </a:rPr>
                  <a:t>SciVal</a:t>
                </a:r>
                <a:r>
                  <a:rPr kumimoji="0" lang="en-US" altLang="zh-CN" sz="1800" b="0" i="0" u="none" strike="noStrike" kern="0" cap="none" spc="0" normalizeH="0" baseline="0" noProof="0" dirty="0">
                    <a:ln>
                      <a:noFill/>
                    </a:ln>
                    <a:solidFill>
                      <a:srgbClr val="000000"/>
                    </a:solidFill>
                    <a:effectLst/>
                    <a:uLnTx/>
                    <a:uFillTx/>
                    <a:latin typeface="Lantinghei SC Demibold"/>
                    <a:sym typeface="Lantinghei SC Demibold"/>
                  </a:rPr>
                  <a:t> Spotlight</a:t>
                </a:r>
                <a:r>
                  <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rPr>
                  <a:t>主页</a:t>
                </a:r>
                <a:r>
                  <a:rPr kumimoji="0" lang="en-US" altLang="zh-CN" sz="1800" b="0" i="0" u="none" strike="noStrike" kern="0" cap="none" spc="0" normalizeH="0" baseline="0" noProof="0" dirty="0">
                    <a:ln>
                      <a:noFill/>
                    </a:ln>
                    <a:solidFill>
                      <a:srgbClr val="000000"/>
                    </a:solidFill>
                    <a:effectLst/>
                    <a:uLnTx/>
                    <a:uFillTx/>
                    <a:latin typeface="Lantinghei SC Demibold"/>
                    <a:sym typeface="Lantinghei SC Demibold"/>
                  </a:rPr>
                  <a:t> </a:t>
                </a:r>
                <a:endPar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endParaRPr>
              </a:p>
            </p:txBody>
          </p:sp>
          <p:sp>
            <p:nvSpPr>
              <p:cNvPr id="32" name="Shape 133"/>
              <p:cNvSpPr/>
              <p:nvPr/>
            </p:nvSpPr>
            <p:spPr>
              <a:xfrm>
                <a:off x="7704697" y="7393701"/>
                <a:ext cx="233109" cy="259282"/>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dirty="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61974" y="1710189"/>
            <a:ext cx="3416320" cy="64633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（二）引文索引</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12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cs"/>
              <a:sym typeface="Times New Roman" panose="02020603050405020304" pitchFamily="18" charset="0"/>
            </a:endParaRPr>
          </a:p>
        </p:txBody>
      </p:sp>
      <p:sp>
        <p:nvSpPr>
          <p:cNvPr id="11" name="Shape 101"/>
          <p:cNvSpPr/>
          <p:nvPr/>
        </p:nvSpPr>
        <p:spPr>
          <a:xfrm>
            <a:off x="2117403" y="202863"/>
            <a:ext cx="2015490" cy="40894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kumimoji="0"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kumimoji="0" lang="zh-CN" altLang="en-US" sz="2000" b="1" i="0" u="none" strike="noStrike" kern="0" cap="none" spc="0" normalizeH="0" baseline="0" noProof="0" dirty="0">
                <a:ln>
                  <a:noFill/>
                </a:ln>
                <a:solidFill>
                  <a:srgbClr val="F39019"/>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文献评价</a:t>
            </a:r>
          </a:p>
        </p:txBody>
      </p:sp>
      <p:sp>
        <p:nvSpPr>
          <p:cNvPr id="6" name="文本框 5"/>
          <p:cNvSpPr txBox="1"/>
          <p:nvPr/>
        </p:nvSpPr>
        <p:spPr>
          <a:xfrm>
            <a:off x="3325934" y="2927522"/>
            <a:ext cx="7057459" cy="523220"/>
          </a:xfrm>
          <a:prstGeom prst="rect">
            <a:avLst/>
          </a:prstGeom>
          <a:noFill/>
        </p:spPr>
        <p:txBody>
          <a:bodyPr wrap="square" rtlCol="0">
            <a:spAutoFit/>
          </a:bodyPr>
          <a:lstStyle/>
          <a:p>
            <a:pPr marL="0" marR="0" lvl="0" indent="0" algn="l" defTabSz="584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10. Faculty Opinions</a:t>
            </a:r>
            <a:endParaRPr kumimoji="0" lang="zh-CN" altLang="en-US" sz="28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7" name="文本框 6"/>
          <p:cNvSpPr txBox="1"/>
          <p:nvPr>
            <p:custDataLst>
              <p:tags r:id="rId1"/>
            </p:custDataLst>
          </p:nvPr>
        </p:nvSpPr>
        <p:spPr>
          <a:xfrm>
            <a:off x="2869585" y="3482194"/>
            <a:ext cx="12425282" cy="4108450"/>
          </a:xfrm>
          <a:prstGeom prst="rect">
            <a:avLst/>
          </a:prstGeom>
        </p:spPr>
        <p:txBody>
          <a:bodyPr wrap="square">
            <a:noAutofit/>
            <a:extLst>
              <a:ext uri="{4A0BC546-FE56-4ADE-93B0-CB8AF2F6F144}">
                <wpsdc:textFrameExt xmlns:wpsdc="http://www.wps.cn/officeDocument/2022/drawingmlCustomData" xmlns="" type="text"/>
              </a:ext>
            </a:extLst>
          </a:bodyPr>
          <a:lstStyle/>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Faculty Opinions</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于</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2002</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年创立，是近</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20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年全球生物医学领域内最具权威的</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同行评议数据库。</a:t>
            </a:r>
            <a:endPar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endParaRPr>
          </a:p>
          <a:p>
            <a:pPr marL="342900" marR="0" lvl="0" indent="-342900" algn="just" defTabSz="58420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Faculty Opinions</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由同行提名的超过</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8000</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名基础研究学者与临床专家对</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PubMed</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收录</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的生物医学论文进行分类及评估，并解释为什么有必要阅读他们所推荐的论文，要求专家针对每一篇推荐文章从内容、特色、新颖程度等方面进行评价，并给出推荐得分。评价分为</a:t>
            </a:r>
            <a:r>
              <a:rPr kumimoji="0" lang="en-US" altLang="zh-CN"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3</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个级别，分别是</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Exceptional</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3</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星级）、</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Very Good</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2</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星级）、</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Good</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a:t>
            </a:r>
            <a:r>
              <a:rPr kumimoji="0" lang="en-US" altLang="zh-CN"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1</a:t>
            </a:r>
            <a:r>
              <a:rPr kumimoji="0" lang="zh-CN" altLang="en-US" sz="2400" b="0"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Helvetica Light"/>
              </a:rPr>
              <a:t>星级）</a:t>
            </a:r>
            <a:r>
              <a:rPr kumimoji="0" lang="zh-CN" altLang="en-US" sz="24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Helvetica Light"/>
              </a:rPr>
              <a:t>。</a:t>
            </a:r>
          </a:p>
        </p:txBody>
      </p:sp>
      <p:pic>
        <p:nvPicPr>
          <p:cNvPr id="4" name="图片 3"/>
          <p:cNvPicPr>
            <a:picLocks noChangeAspect="1"/>
          </p:cNvPicPr>
          <p:nvPr/>
        </p:nvPicPr>
        <p:blipFill>
          <a:blip r:embed="rId4"/>
          <a:stretch>
            <a:fillRect/>
          </a:stretch>
        </p:blipFill>
        <p:spPr>
          <a:xfrm>
            <a:off x="4148654" y="6893024"/>
            <a:ext cx="5626639" cy="2669609"/>
          </a:xfrm>
          <a:prstGeom prst="rect">
            <a:avLst/>
          </a:prstGeom>
        </p:spPr>
      </p:pic>
      <p:grpSp>
        <p:nvGrpSpPr>
          <p:cNvPr id="27" name="组合 4"/>
          <p:cNvGrpSpPr/>
          <p:nvPr/>
        </p:nvGrpSpPr>
        <p:grpSpPr>
          <a:xfrm>
            <a:off x="9793598" y="8549208"/>
            <a:ext cx="2540309" cy="429411"/>
            <a:chOff x="7550519" y="7283142"/>
            <a:chExt cx="4167826" cy="517816"/>
          </a:xfrm>
        </p:grpSpPr>
        <p:sp>
          <p:nvSpPr>
            <p:cNvPr id="28" name="Shape 130"/>
            <p:cNvSpPr/>
            <p:nvPr/>
          </p:nvSpPr>
          <p:spPr>
            <a:xfrm>
              <a:off x="7550519" y="7800956"/>
              <a:ext cx="4167826" cy="2"/>
            </a:xfrm>
            <a:prstGeom prst="line">
              <a:avLst/>
            </a:prstGeom>
            <a:ln w="25400">
              <a:solidFill>
                <a:srgbClr val="56A6AF"/>
              </a:solidFill>
              <a:miter lim="400000"/>
            </a:ln>
          </p:spPr>
          <p:txBody>
            <a:bodyPr lIns="0" tIns="0" rIns="0" bIns="0"/>
            <a:lstStyle/>
            <a:p>
              <a:pPr marL="0" marR="0" lvl="0" indent="0" algn="l" defTabSz="457200" eaLnBrk="1" fontAlgn="auto" latinLnBrk="0" hangingPunct="1">
                <a:lnSpc>
                  <a:spcPct val="100000"/>
                </a:lnSpc>
                <a:spcBef>
                  <a:spcPts val="0"/>
                </a:spcBef>
                <a:spcAft>
                  <a:spcPts val="0"/>
                </a:spcAft>
                <a:buClrTx/>
                <a:buSzTx/>
                <a:buFontTx/>
                <a:buNone/>
                <a:defRPr sz="1200">
                  <a:latin typeface="+mj-lt"/>
                  <a:ea typeface="+mj-ea"/>
                  <a:cs typeface="+mj-cs"/>
                  <a:sym typeface="Helvetica"/>
                </a:defRPr>
              </a:pPr>
              <a:endParaRPr kumimoji="0" sz="635" b="0" i="0" u="none" strike="noStrike" kern="0" cap="none" spc="0" normalizeH="0" baseline="0" noProof="0" dirty="0">
                <a:ln>
                  <a:noFill/>
                </a:ln>
                <a:solidFill>
                  <a:sysClr val="windowText" lastClr="000000"/>
                </a:solidFill>
                <a:effectLst/>
                <a:uLnTx/>
                <a:uFillTx/>
                <a:latin typeface="Calibri" panose="020F0502020204030204"/>
                <a:sym typeface="Helvetica"/>
              </a:endParaRPr>
            </a:p>
          </p:txBody>
        </p:sp>
        <p:grpSp>
          <p:nvGrpSpPr>
            <p:cNvPr id="29" name="组合 6"/>
            <p:cNvGrpSpPr/>
            <p:nvPr/>
          </p:nvGrpSpPr>
          <p:grpSpPr>
            <a:xfrm>
              <a:off x="7550519" y="7283142"/>
              <a:ext cx="4090930" cy="464502"/>
              <a:chOff x="7550519" y="7283142"/>
              <a:chExt cx="4090930" cy="464502"/>
            </a:xfrm>
          </p:grpSpPr>
          <p:sp>
            <p:nvSpPr>
              <p:cNvPr id="30" name="Shape 132"/>
              <p:cNvSpPr/>
              <p:nvPr/>
            </p:nvSpPr>
            <p:spPr>
              <a:xfrm>
                <a:off x="7550519" y="7283142"/>
                <a:ext cx="4090930" cy="464502"/>
              </a:xfrm>
              <a:prstGeom prst="rect">
                <a:avLst/>
              </a:prstGeom>
              <a:solidFill>
                <a:srgbClr val="56A6AF"/>
              </a:solidFill>
              <a:ln w="12700">
                <a:miter lim="400000"/>
              </a:ln>
            </p:spPr>
            <p:txBody>
              <a:bodyPr wrap="square" lIns="53577" tIns="53577" rIns="53577" bIns="53577" anchor="ctr">
                <a:spAutoFit/>
              </a:bodyPr>
              <a:lstStyle>
                <a:lvl1pPr indent="355600" algn="l">
                  <a:defRPr sz="1600" b="1">
                    <a:solidFill>
                      <a:srgbClr val="FFFFFF"/>
                    </a:solidFill>
                    <a:latin typeface="Lantinghei SC Demibold"/>
                    <a:ea typeface="Lantinghei SC Demibold"/>
                    <a:cs typeface="Lantinghei SC Demibold"/>
                    <a:sym typeface="Lantinghei SC Demibold"/>
                  </a:defRPr>
                </a:lvl1pPr>
              </a:lstStyle>
              <a:p>
                <a:pPr marL="0" marR="0" lvl="0" indent="355600" algn="l" defTabSz="584200" eaLnBrk="1" fontAlgn="auto" latinLnBrk="0" hangingPunct="1">
                  <a:lnSpc>
                    <a:spcPct val="100000"/>
                  </a:lnSpc>
                  <a:spcBef>
                    <a:spcPts val="0"/>
                  </a:spcBef>
                  <a:spcAft>
                    <a:spcPts val="0"/>
                  </a:spcAft>
                  <a:buClrTx/>
                  <a:buSzTx/>
                  <a:buFontTx/>
                  <a:buNone/>
                  <a:defRPr sz="1800" b="0">
                    <a:solidFill>
                      <a:srgbClr val="000000"/>
                    </a:solidFill>
                  </a:defRPr>
                </a:pPr>
                <a:r>
                  <a:rPr kumimoji="0" lang="en-US" altLang="zh-CN" sz="1800" b="0" i="0" u="none" strike="noStrike" kern="0" cap="none" spc="0" normalizeH="0" baseline="0" noProof="0" dirty="0">
                    <a:ln>
                      <a:noFill/>
                    </a:ln>
                    <a:solidFill>
                      <a:srgbClr val="000000"/>
                    </a:solidFill>
                    <a:effectLst/>
                    <a:uLnTx/>
                    <a:uFillTx/>
                    <a:latin typeface="Lantinghei SC Demibold"/>
                    <a:sym typeface="Lantinghei SC Demibold"/>
                  </a:rPr>
                  <a:t>Faculty Opinions</a:t>
                </a:r>
                <a:r>
                  <a:rPr kumimoji="0" lang="zh-CN" altLang="en-US" sz="1800" b="0" i="0" u="none" strike="noStrike" kern="0" cap="none" spc="0" normalizeH="0" baseline="0" noProof="0" dirty="0">
                    <a:ln>
                      <a:noFill/>
                    </a:ln>
                    <a:solidFill>
                      <a:srgbClr val="000000"/>
                    </a:solidFill>
                    <a:effectLst/>
                    <a:uLnTx/>
                    <a:uFillTx/>
                    <a:latin typeface="Lantinghei SC Demibold"/>
                    <a:sym typeface="Lantinghei SC Demibold"/>
                  </a:rPr>
                  <a:t>主页</a:t>
                </a:r>
              </a:p>
            </p:txBody>
          </p:sp>
          <p:sp>
            <p:nvSpPr>
              <p:cNvPr id="31" name="Shape 133"/>
              <p:cNvSpPr/>
              <p:nvPr/>
            </p:nvSpPr>
            <p:spPr>
              <a:xfrm>
                <a:off x="7704697" y="7393701"/>
                <a:ext cx="233109" cy="259282"/>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6A6AF"/>
                </a:solidFill>
                <a:miter lim="400000"/>
              </a:ln>
            </p:spPr>
            <p:txBody>
              <a:bodyPr lIns="0" tIns="0" rIns="0" bIns="0" anchor="ctr"/>
              <a:lstStyle/>
              <a:p>
                <a:pPr marL="0" marR="0" lvl="0" indent="0" algn="ctr" defTabSz="584200" eaLnBrk="1" fontAlgn="auto" latinLnBrk="0" hangingPunct="1">
                  <a:lnSpc>
                    <a:spcPct val="100000"/>
                  </a:lnSpc>
                  <a:spcBef>
                    <a:spcPts val="0"/>
                  </a:spcBef>
                  <a:spcAft>
                    <a:spcPts val="0"/>
                  </a:spcAft>
                  <a:buClrTx/>
                  <a:buSzTx/>
                  <a:buFontTx/>
                  <a:buNone/>
                  <a:defRPr sz="1200">
                    <a:solidFill>
                      <a:srgbClr val="9411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kumimoji="0" sz="635" b="0" i="0" u="none" strike="noStrike" kern="0" cap="none" spc="0" normalizeH="0" baseline="0" noProof="0" dirty="0">
                  <a:ln>
                    <a:noFill/>
                  </a:ln>
                  <a:solidFill>
                    <a:srgbClr val="941100"/>
                  </a:solidFill>
                  <a:effectLst/>
                  <a:uLnTx/>
                  <a:uFillTx/>
                  <a:latin typeface="微软雅黑" panose="020B0503020204020204" charset="-122"/>
                  <a:ea typeface="微软雅黑" panose="020B0503020204020204" charset="-122"/>
                  <a:sym typeface="微软雅黑" panose="020B0503020204020204" charset="-122"/>
                </a:endParaRPr>
              </a:p>
            </p:txBody>
          </p:sp>
        </p:gr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13540" y="2337415"/>
            <a:ext cx="1313180" cy="769441"/>
          </a:xfrm>
          <a:prstGeom prst="rect">
            <a:avLst/>
          </a:prstGeom>
          <a:noFill/>
        </p:spPr>
        <p:txBody>
          <a:bodyPr wrap="none" rtlCol="0">
            <a:spAutoFit/>
          </a:bodyPr>
          <a:lstStyle/>
          <a:p>
            <a:pPr marL="0" marR="0" lvl="0" indent="0" algn="ctr" defTabSz="584200" eaLnBrk="1" fontAlgn="auto" latinLnBrk="0" hangingPunct="1">
              <a:lnSpc>
                <a:spcPct val="100000"/>
              </a:lnSpc>
              <a:spcBef>
                <a:spcPts val="0"/>
              </a:spcBef>
              <a:spcAft>
                <a:spcPts val="0"/>
              </a:spcAft>
              <a:buClrTx/>
              <a:buSzTx/>
              <a:buFontTx/>
              <a:buNone/>
              <a:defRPr/>
            </a:pPr>
            <a:r>
              <a:rPr kumimoji="0" lang="zh-CN" altLang="en-US" sz="4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黑体" panose="02010609060101010101" pitchFamily="49" charset="-122"/>
                <a:sym typeface="Times New Roman" panose="02020603050405020304" pitchFamily="18" charset="0"/>
              </a:rPr>
              <a:t>小结</a:t>
            </a:r>
          </a:p>
        </p:txBody>
      </p:sp>
      <p:sp>
        <p:nvSpPr>
          <p:cNvPr id="9" name="Shape 61"/>
          <p:cNvSpPr/>
          <p:nvPr/>
        </p:nvSpPr>
        <p:spPr>
          <a:xfrm>
            <a:off x="2117403" y="228888"/>
            <a:ext cx="3519170" cy="368935"/>
          </a:xfrm>
          <a:prstGeom prst="rect">
            <a:avLst/>
          </a:prstGeom>
          <a:ln w="12700">
            <a:miter lim="400000"/>
          </a:ln>
        </p:spPr>
        <p:txBody>
          <a:bodyPr wrap="none" lIns="0" tIns="0" rIns="0" bIns="0" anchor="ctr">
            <a:spAutoFit/>
          </a:bodyPr>
          <a:lstStyle>
            <a:lvl1pPr>
              <a:defRPr sz="18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584200" eaLnBrk="1" fontAlgn="auto" latinLnBrk="0" hangingPunct="1">
              <a:lnSpc>
                <a:spcPct val="100000"/>
              </a:lnSpc>
              <a:spcBef>
                <a:spcPts val="0"/>
              </a:spcBef>
              <a:spcAft>
                <a:spcPts val="0"/>
              </a:spcAft>
              <a:buClrTx/>
              <a:buSzTx/>
              <a:buFontTx/>
              <a:buNone/>
              <a:defRPr b="0">
                <a:solidFill>
                  <a:srgbClr val="000000"/>
                </a:solidFill>
              </a:defRPr>
            </a:pPr>
            <a:r>
              <a:rPr kumimoji="0" sz="2400" b="1" i="0" u="none" strike="noStrike" kern="0" cap="none" spc="0" normalizeH="0" baseline="0" noProof="0" dirty="0">
                <a:ln>
                  <a:noFill/>
                </a:ln>
                <a:solidFill>
                  <a:srgbClr val="56A6AF"/>
                </a:solidFill>
                <a:effectLst/>
                <a:uLnTx/>
                <a:uFillTx/>
                <a:latin typeface="Times New Roman" panose="02020603050405020304" pitchFamily="18" charset="0"/>
                <a:ea typeface="黑体" panose="02010609060101010101" pitchFamily="49" charset="-122"/>
                <a:sym typeface="Times New Roman" panose="02020603050405020304" pitchFamily="18" charset="0"/>
              </a:rPr>
              <a:t>第</a:t>
            </a:r>
            <a:r>
              <a:rPr kumimoji="0" lang="zh-CN" altLang="en-US" sz="2400" b="1" i="0" u="none" strike="noStrike" kern="0" cap="none" spc="0" normalizeH="0" baseline="0" noProof="0" dirty="0">
                <a:ln>
                  <a:noFill/>
                </a:ln>
                <a:solidFill>
                  <a:srgbClr val="56A6AF"/>
                </a:solidFill>
                <a:effectLst/>
                <a:uLnTx/>
                <a:uFillTx/>
                <a:latin typeface="Times New Roman" panose="02020603050405020304" pitchFamily="18" charset="0"/>
                <a:ea typeface="黑体" panose="02010609060101010101" pitchFamily="49" charset="-122"/>
                <a:sym typeface="Times New Roman" panose="02020603050405020304" pitchFamily="18" charset="0"/>
              </a:rPr>
              <a:t>十一</a:t>
            </a:r>
            <a:r>
              <a:rPr kumimoji="0" sz="2400" b="1" i="0" u="none" strike="noStrike" kern="0" cap="none" spc="0" normalizeH="0" baseline="0" noProof="0" dirty="0">
                <a:ln>
                  <a:noFill/>
                </a:ln>
                <a:solidFill>
                  <a:srgbClr val="56A6AF"/>
                </a:solidFill>
                <a:effectLst/>
                <a:uLnTx/>
                <a:uFillTx/>
                <a:latin typeface="Times New Roman" panose="02020603050405020304" pitchFamily="18" charset="0"/>
                <a:ea typeface="黑体" panose="02010609060101010101" pitchFamily="49" charset="-122"/>
                <a:sym typeface="Times New Roman" panose="02020603050405020304" pitchFamily="18" charset="0"/>
              </a:rPr>
              <a:t>章  </a:t>
            </a:r>
            <a:r>
              <a:rPr kumimoji="0" lang="zh-CN" altLang="en-US" sz="2400" b="1" i="0" u="none" strike="noStrike" kern="0" cap="none" spc="0" normalizeH="0" baseline="0" noProof="0" dirty="0">
                <a:ln>
                  <a:noFill/>
                </a:ln>
                <a:solidFill>
                  <a:srgbClr val="56A6AF"/>
                </a:solidFill>
                <a:effectLst/>
                <a:uLnTx/>
                <a:uFillTx/>
                <a:latin typeface="Times New Roman" panose="02020603050405020304" pitchFamily="18" charset="0"/>
                <a:ea typeface="黑体" panose="02010609060101010101" pitchFamily="49" charset="-122"/>
                <a:sym typeface="Times New Roman" panose="02020603050405020304" pitchFamily="18" charset="0"/>
              </a:rPr>
              <a:t>文献管理与评价</a:t>
            </a:r>
            <a:endParaRPr kumimoji="0" sz="2400" b="1" i="0" u="none" strike="noStrike" kern="0" cap="none" spc="0" normalizeH="0" baseline="0" noProof="0" dirty="0">
              <a:ln>
                <a:noFill/>
              </a:ln>
              <a:solidFill>
                <a:srgbClr val="56A6AF"/>
              </a:solidFill>
              <a:effectLst/>
              <a:uLnTx/>
              <a:uFillTx/>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3" name="Shape 178"/>
          <p:cNvSpPr/>
          <p:nvPr>
            <p:custDataLst>
              <p:tags r:id="rId1"/>
            </p:custDataLst>
          </p:nvPr>
        </p:nvSpPr>
        <p:spPr>
          <a:xfrm>
            <a:off x="2670333" y="3436640"/>
            <a:ext cx="11999595" cy="3741537"/>
          </a:xfrm>
          <a:prstGeom prst="rect">
            <a:avLst/>
          </a:prstGeom>
          <a:ln w="12700">
            <a:miter lim="400000"/>
          </a:ln>
        </p:spPr>
        <p:txBody>
          <a:bodyPr wrap="square" lIns="50800" tIns="50800" rIns="50800" bIns="50800" anchor="t" anchorCtr="0">
            <a:spAutoFit/>
          </a:bodyPr>
          <a:lstStyle/>
          <a:p>
            <a:pPr marL="0" marR="0" lvl="0" indent="508000" algn="l" defTabSz="584200" eaLnBrk="1" fontAlgn="auto" latinLnBrk="0" hangingPunct="1">
              <a:lnSpc>
                <a:spcPct val="150000"/>
              </a:lnSpc>
              <a:spcBef>
                <a:spcPts val="0"/>
              </a:spcBef>
              <a:spcAft>
                <a:spcPts val="0"/>
              </a:spcAft>
              <a:buClrTx/>
              <a:buSzTx/>
              <a:buFontTx/>
              <a:buNone/>
              <a:defRPr sz="1800"/>
            </a:pPr>
            <a:r>
              <a:rPr kumimoji="0" lang="zh-CN" altLang="en-US" sz="20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文献管理工具是常用于收集、存储、管理、利用各类学术文献或学术资源的一类能够提高科研工作者写作效率的工具。其具备的基本功能包括文献的收集存储、排序、检索查询、去重、分析和引用等。当前科研人员常用的文献管理软件有NoteExpress、EndNote、Zotero等。</a:t>
            </a:r>
          </a:p>
          <a:p>
            <a:pPr marL="0" marR="0" lvl="0" indent="508000" algn="l" defTabSz="584200" eaLnBrk="1" fontAlgn="auto" latinLnBrk="0" hangingPunct="1">
              <a:lnSpc>
                <a:spcPct val="150000"/>
              </a:lnSpc>
              <a:spcBef>
                <a:spcPts val="0"/>
              </a:spcBef>
              <a:spcAft>
                <a:spcPts val="0"/>
              </a:spcAft>
              <a:buClrTx/>
              <a:buSzTx/>
              <a:buFontTx/>
              <a:buNone/>
              <a:defRPr sz="1800"/>
            </a:pPr>
            <a:r>
              <a:rPr kumimoji="0" lang="zh-CN" altLang="en-US" sz="20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文献评价主要是评估文献的学术水平和影响力，通常使用引文评价法、替代计量学方法等。目前国内外广泛采用的评价指标有期刊超越指数、影响因子、期刊引文指标、h指数等。常用的引文索引有中国科学引文数据库、中文社会科学引文索引数据库、Web of Science核心合集数据库、期刊引证报告、ESI等。随着信息技术的不断发展和学术交流的全球化，科研人员需要能够合理的使用文献管理软件并具备文献分析和评价的能力，以提高其学术成果的质量和影响力。</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nvSpPr>
        <p:spPr>
          <a:xfrm>
            <a:off x="4277644" y="2032456"/>
            <a:ext cx="8856983" cy="617855"/>
          </a:xfrm>
          <a:prstGeom prst="rect">
            <a:avLst/>
          </a:prstGeom>
          <a:ln w="12700">
            <a:miter lim="400000"/>
          </a:ln>
        </p:spPr>
        <p:txBody>
          <a:bodyPr wrap="square" lIns="50800" tIns="50800" rIns="50800" bIns="50800" anchor="ctr">
            <a:spAutoFit/>
          </a:bodyPr>
          <a:lstStyle>
            <a:lvl1pPr>
              <a:lnSpc>
                <a:spcPct val="120000"/>
              </a:lnSpc>
              <a:defRPr sz="24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584200" eaLnBrk="1" fontAlgn="auto" latinLnBrk="0" hangingPunct="1">
              <a:lnSpc>
                <a:spcPct val="120000"/>
              </a:lnSpc>
              <a:spcBef>
                <a:spcPts val="0"/>
              </a:spcBef>
              <a:spcAft>
                <a:spcPts val="0"/>
              </a:spcAft>
              <a:buClrTx/>
              <a:buSzTx/>
              <a:buFontTx/>
              <a:buNone/>
              <a:defRPr sz="1800" b="0">
                <a:solidFill>
                  <a:srgbClr val="000000"/>
                </a:solidFill>
              </a:defRPr>
            </a:pPr>
            <a:r>
              <a:rPr kumimoji="0" sz="2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Times New Roman" panose="02020603050405020304" pitchFamily="18" charset="0"/>
              </a:rPr>
              <a:t>第</a:t>
            </a:r>
            <a:r>
              <a:rPr kumimoji="0" lang="zh-CN" altLang="en-US" sz="2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Times New Roman" panose="02020603050405020304" pitchFamily="18" charset="0"/>
              </a:rPr>
              <a:t>十一</a:t>
            </a:r>
            <a:r>
              <a:rPr kumimoji="0" sz="2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Times New Roman" panose="02020603050405020304" pitchFamily="18" charset="0"/>
              </a:rPr>
              <a:t>章  </a:t>
            </a:r>
            <a:r>
              <a:rPr kumimoji="0" lang="zh-CN" altLang="en-US" sz="28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Times New Roman" panose="02020603050405020304" pitchFamily="18" charset="0"/>
              </a:rPr>
              <a:t>文献管理与评价</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21" name="组合 20"/>
          <p:cNvGrpSpPr/>
          <p:nvPr/>
        </p:nvGrpSpPr>
        <p:grpSpPr>
          <a:xfrm>
            <a:off x="1685355" y="1055025"/>
            <a:ext cx="14631668" cy="7643549"/>
            <a:chOff x="1685355" y="1055025"/>
            <a:chExt cx="14631668" cy="7643549"/>
          </a:xfrm>
        </p:grpSpPr>
        <p:pic>
          <p:nvPicPr>
            <p:cNvPr id="12" name="图片 11"/>
            <p:cNvPicPr>
              <a:picLocks noChangeAspect="1"/>
            </p:cNvPicPr>
            <p:nvPr/>
          </p:nvPicPr>
          <p:blipFill rotWithShape="1">
            <a:blip r:embed="rId3"/>
            <a:srcRect b="7129"/>
            <a:stretch>
              <a:fillRect/>
            </a:stretch>
          </p:blipFill>
          <p:spPr>
            <a:xfrm>
              <a:off x="1685355" y="1055025"/>
              <a:ext cx="14631668" cy="7643549"/>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4427" y="1450348"/>
              <a:ext cx="864096" cy="208080"/>
            </a:xfrm>
            <a:prstGeom prst="rect">
              <a:avLst/>
            </a:prstGeom>
          </p:spPr>
        </p:pic>
        <p:sp>
          <p:nvSpPr>
            <p:cNvPr id="14" name="矩形 13"/>
            <p:cNvSpPr/>
            <p:nvPr/>
          </p:nvSpPr>
          <p:spPr>
            <a:xfrm>
              <a:off x="1770510" y="1266356"/>
              <a:ext cx="648072" cy="5760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29372" y="1904713"/>
              <a:ext cx="1728192" cy="2357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672768" y="1904712"/>
              <a:ext cx="1757003" cy="2357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5645795" y="2428528"/>
              <a:ext cx="7186283" cy="4511431"/>
            </a:xfrm>
            <a:prstGeom prst="rect">
              <a:avLst/>
            </a:prstGeom>
          </p:spPr>
        </p:pic>
        <p:sp>
          <p:nvSpPr>
            <p:cNvPr id="19" name="矩形 18"/>
            <p:cNvSpPr/>
            <p:nvPr/>
          </p:nvSpPr>
          <p:spPr>
            <a:xfrm>
              <a:off x="10830371" y="6532984"/>
              <a:ext cx="936104" cy="3077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797924" y="5884912"/>
              <a:ext cx="792088" cy="2357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Rectangle 16"/>
          <p:cNvSpPr/>
          <p:nvPr/>
        </p:nvSpPr>
        <p:spPr bwMode="auto">
          <a:xfrm>
            <a:off x="6019002" y="8447566"/>
            <a:ext cx="57606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R="0" lvl="0" indent="304800" defTabSz="0" fontAlgn="base">
              <a:lnSpc>
                <a:spcPct val="100000"/>
              </a:lnSpc>
              <a:spcBef>
                <a:spcPct val="0"/>
              </a:spcBef>
              <a:spcAft>
                <a:spcPct val="0"/>
              </a:spcAft>
              <a:buClrTx/>
              <a:buSzTx/>
              <a:buFontTx/>
              <a:buNone/>
            </a:pPr>
            <a:r>
              <a:rPr lang="zh-CN" altLang="en-US" sz="2400" dirty="0">
                <a:latin typeface="黑体" panose="02010609060101010101" pitchFamily="49" charset="-122"/>
              </a:rPr>
              <a:t>使用</a:t>
            </a:r>
            <a:r>
              <a:rPr lang="en-US" altLang="zh-CN" sz="2400" dirty="0">
                <a:latin typeface="黑体" panose="02010609060101010101" pitchFamily="49" charset="-122"/>
              </a:rPr>
              <a:t>NE</a:t>
            </a:r>
            <a:r>
              <a:rPr lang="zh-CN" altLang="en-US" sz="2400" dirty="0">
                <a:latin typeface="黑体" panose="02010609060101010101" pitchFamily="49" charset="-122"/>
              </a:rPr>
              <a:t>新建数据库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2" name="文本框 1"/>
          <p:cNvSpPr txBox="1"/>
          <p:nvPr/>
        </p:nvSpPr>
        <p:spPr>
          <a:xfrm>
            <a:off x="3629571" y="3182322"/>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3" name="文本框 2"/>
          <p:cNvSpPr txBox="1"/>
          <p:nvPr>
            <p:custDataLst>
              <p:tags r:id="rId1"/>
            </p:custDataLst>
          </p:nvPr>
        </p:nvSpPr>
        <p:spPr>
          <a:xfrm>
            <a:off x="3631754" y="3823119"/>
            <a:ext cx="11083925" cy="2107361"/>
          </a:xfrm>
          <a:prstGeom prst="rect">
            <a:avLst/>
          </a:prstGeom>
        </p:spPr>
        <p:txBody>
          <a:bodyPr wrap="square">
            <a:noAutofit/>
          </a:bodyPr>
          <a:lstStyle/>
          <a:p>
            <a:pPr algn="just">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导入文献：</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提供三种文献导入方式，分别为</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本地文献导入、数据库检索结果导入、在线检索结果导入</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，其中本地文献导入又包括文件夹导入及拖拽导入两种方式，数据库检索结果导入又包括浏览器插件（</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网络捕手）导入和格式化文件导入两种方式。</a:t>
            </a:r>
          </a:p>
        </p:txBody>
      </p:sp>
      <p:sp>
        <p:nvSpPr>
          <p:cNvPr id="4" name="Rectangle 16"/>
          <p:cNvSpPr/>
          <p:nvPr/>
        </p:nvSpPr>
        <p:spPr bwMode="auto">
          <a:xfrm>
            <a:off x="6459619" y="8405192"/>
            <a:ext cx="47919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solidFill>
                <a:schemeClr val="tx1"/>
              </a:solidFill>
              <a:effectLst/>
              <a:latin typeface="Arial" panose="020B0604020202020204" pitchFamily="34" charset="0"/>
              <a:cs typeface="Times New Roman" panose="02020603050405020304" pitchFamily="18" charset="0"/>
            </a:endParaRPr>
          </a:p>
          <a:p>
            <a:pPr marR="0" lvl="0" indent="304800" defTabSz="0" fontAlgn="base">
              <a:lnSpc>
                <a:spcPct val="100000"/>
              </a:lnSpc>
              <a:spcBef>
                <a:spcPct val="0"/>
              </a:spcBef>
              <a:spcAft>
                <a:spcPct val="0"/>
              </a:spcAft>
              <a:buClrTx/>
              <a:buSzTx/>
              <a:buFontTx/>
              <a:buNone/>
            </a:pP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文献导入方式</a:t>
            </a:r>
          </a:p>
        </p:txBody>
      </p:sp>
      <p:pic>
        <p:nvPicPr>
          <p:cNvPr id="5" name="图片 4"/>
          <p:cNvPicPr>
            <a:picLocks noChangeAspect="1"/>
          </p:cNvPicPr>
          <p:nvPr/>
        </p:nvPicPr>
        <p:blipFill rotWithShape="1">
          <a:blip r:embed="rId4"/>
          <a:srcRect t="13952" b="5789"/>
          <a:stretch>
            <a:fillRect/>
          </a:stretch>
        </p:blipFill>
        <p:spPr>
          <a:xfrm>
            <a:off x="4169247" y="6285111"/>
            <a:ext cx="9372706" cy="2242157"/>
          </a:xfrm>
          <a:prstGeom prst="rect">
            <a:avLst/>
          </a:prstGeom>
        </p:spPr>
      </p:pic>
      <p:sp>
        <p:nvSpPr>
          <p:cNvPr id="6"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4" y="3729023"/>
            <a:ext cx="8674100" cy="461665"/>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导入文献</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79" y="4319893"/>
            <a:ext cx="8674100" cy="461665"/>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）本地文献导入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3713262" y="4820600"/>
            <a:ext cx="8674100" cy="461665"/>
          </a:xfrm>
          <a:prstGeom prst="rect">
            <a:avLst/>
          </a:prstGeom>
          <a:noFill/>
        </p:spPr>
        <p:txBody>
          <a:bodyPr wrap="square">
            <a:spAutoFit/>
          </a:bodyPr>
          <a:lstStyle/>
          <a:p>
            <a:pPr algn="l"/>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①  文件夹导入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6"/>
          <p:cNvSpPr/>
          <p:nvPr/>
        </p:nvSpPr>
        <p:spPr bwMode="auto">
          <a:xfrm>
            <a:off x="6111028" y="8336678"/>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本地文献文件夹导入</a:t>
            </a:r>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8" name="组合 7"/>
          <p:cNvGrpSpPr/>
          <p:nvPr/>
        </p:nvGrpSpPr>
        <p:grpSpPr>
          <a:xfrm>
            <a:off x="1766100" y="1025411"/>
            <a:ext cx="14104829" cy="7316869"/>
            <a:chOff x="1766100" y="1025411"/>
            <a:chExt cx="14104829" cy="7316869"/>
          </a:xfrm>
        </p:grpSpPr>
        <p:grpSp>
          <p:nvGrpSpPr>
            <p:cNvPr id="13" name="组合 12"/>
            <p:cNvGrpSpPr/>
            <p:nvPr/>
          </p:nvGrpSpPr>
          <p:grpSpPr>
            <a:xfrm>
              <a:off x="1766100" y="1025411"/>
              <a:ext cx="14104829" cy="7316869"/>
              <a:chOff x="0" y="0"/>
              <a:chExt cx="5274310" cy="2799080"/>
            </a:xfrm>
          </p:grpSpPr>
          <p:pic>
            <p:nvPicPr>
              <p:cNvPr id="14" name="图片 13"/>
              <p:cNvPicPr>
                <a:picLocks noChangeAspect="1"/>
              </p:cNvPicPr>
              <p:nvPr/>
            </p:nvPicPr>
            <p:blipFill>
              <a:blip r:embed="rId3"/>
              <a:stretch>
                <a:fillRect/>
              </a:stretch>
            </p:blipFill>
            <p:spPr>
              <a:xfrm>
                <a:off x="0" y="0"/>
                <a:ext cx="5274310" cy="279908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300" y="100263"/>
                <a:ext cx="2327910" cy="2540000"/>
              </a:xfrm>
              <a:prstGeom prst="rect">
                <a:avLst/>
              </a:prstGeom>
            </p:spPr>
          </p:pic>
        </p:grpSp>
        <p:sp>
          <p:nvSpPr>
            <p:cNvPr id="3" name="矩形 2"/>
            <p:cNvSpPr/>
            <p:nvPr/>
          </p:nvSpPr>
          <p:spPr>
            <a:xfrm>
              <a:off x="1766100" y="2212504"/>
              <a:ext cx="1071383" cy="280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09491" y="3508648"/>
              <a:ext cx="2448272" cy="244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078555" y="2520701"/>
              <a:ext cx="1617455" cy="3404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891620" y="7424914"/>
              <a:ext cx="1323128" cy="407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0552" y="4747711"/>
              <a:ext cx="1557851" cy="3121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4" y="3729023"/>
            <a:ext cx="8674100" cy="461665"/>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导入文献</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79" y="4319893"/>
            <a:ext cx="8674100" cy="461665"/>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）本地文献导入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3713262" y="4820600"/>
            <a:ext cx="8674100" cy="461665"/>
          </a:xfrm>
          <a:prstGeom prst="rect">
            <a:avLst/>
          </a:prstGeom>
          <a:noFill/>
        </p:spPr>
        <p:txBody>
          <a:bodyPr wrap="square">
            <a:spAutoFit/>
          </a:bodyPr>
          <a:lstStyle/>
          <a:p>
            <a:pPr algn="l"/>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②  拖拽导入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5"/>
          <p:cNvSpPr/>
          <p:nvPr/>
        </p:nvSpPr>
        <p:spPr>
          <a:xfrm flipV="1">
            <a:off x="4437380" y="2713355"/>
            <a:ext cx="635" cy="2675890"/>
          </a:xfrm>
          <a:prstGeom prst="line">
            <a:avLst/>
          </a:prstGeom>
          <a:ln w="38100">
            <a:solidFill>
              <a:srgbClr val="56A6AF"/>
            </a:solidFill>
            <a:miter lim="400000"/>
          </a:ln>
        </p:spPr>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46" name="Shape 46"/>
          <p:cNvSpPr/>
          <p:nvPr/>
        </p:nvSpPr>
        <p:spPr>
          <a:xfrm>
            <a:off x="4182791" y="3261678"/>
            <a:ext cx="507989" cy="507989"/>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01600">
            <a:solidFill>
              <a:srgbClr val="56A6AF"/>
            </a:solidFill>
            <a:miter lim="400000"/>
          </a:ln>
        </p:spPr>
        <p:txBody>
          <a:bodyPr lIns="0" tIns="0" rIns="0" bIns="0" anchor="ctr"/>
          <a:lstStyle/>
          <a:p>
            <a:pPr lvl="0">
              <a:defRPr sz="2400">
                <a:solidFill>
                  <a:srgbClr val="FFFFFF"/>
                </a:solidFill>
              </a:defRPr>
            </a:pPr>
            <a:endParaRPr sz="24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47" name="Shape 47"/>
          <p:cNvSpPr/>
          <p:nvPr/>
        </p:nvSpPr>
        <p:spPr>
          <a:xfrm>
            <a:off x="4182791" y="4315039"/>
            <a:ext cx="507989" cy="507989"/>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01600">
            <a:solidFill>
              <a:srgbClr val="56A6AF"/>
            </a:solidFill>
            <a:miter lim="400000"/>
          </a:ln>
        </p:spPr>
        <p:txBody>
          <a:bodyPr lIns="0" tIns="0" rIns="0" bIns="0" anchor="ctr"/>
          <a:lstStyle/>
          <a:p>
            <a:pPr lvl="0">
              <a:defRPr sz="2400">
                <a:solidFill>
                  <a:srgbClr val="FFFFFF"/>
                </a:solidFill>
              </a:defRPr>
            </a:pPr>
            <a:endParaRPr sz="24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50" name="Shape 50"/>
          <p:cNvSpPr/>
          <p:nvPr/>
        </p:nvSpPr>
        <p:spPr>
          <a:xfrm>
            <a:off x="5043082" y="3218823"/>
            <a:ext cx="7227449" cy="593725"/>
          </a:xfrm>
          <a:prstGeom prst="rect">
            <a:avLst/>
          </a:prstGeom>
          <a:ln w="12700">
            <a:miter lim="400000"/>
          </a:ln>
        </p:spPr>
        <p:txBody>
          <a:bodyPr wrap="square" lIns="50800" tIns="50800" rIns="50800" bIns="50800" anchor="ctr">
            <a:spAutoFit/>
          </a:bodyPr>
          <a:lstStyle>
            <a:lvl1pPr>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pPr>
            <a:r>
              <a:rPr sz="3200" b="1" dirty="0" err="1">
                <a:sym typeface="Times New Roman" panose="02020603050405020304" pitchFamily="18" charset="0"/>
              </a:rPr>
              <a:t>第一节</a:t>
            </a:r>
            <a:r>
              <a:rPr sz="3200" b="1" dirty="0">
                <a:sym typeface="Times New Roman" panose="02020603050405020304" pitchFamily="18" charset="0"/>
              </a:rPr>
              <a:t>   </a:t>
            </a:r>
            <a:r>
              <a:rPr lang="zh-CN" altLang="en-US" sz="3200" b="1" dirty="0">
                <a:sym typeface="Times New Roman" panose="02020603050405020304" pitchFamily="18" charset="0"/>
              </a:rPr>
              <a:t>文献管理</a:t>
            </a:r>
          </a:p>
        </p:txBody>
      </p:sp>
      <p:sp>
        <p:nvSpPr>
          <p:cNvPr id="51" name="Shape 51"/>
          <p:cNvSpPr/>
          <p:nvPr/>
        </p:nvSpPr>
        <p:spPr>
          <a:xfrm>
            <a:off x="5043082" y="4272184"/>
            <a:ext cx="7227449" cy="593725"/>
          </a:xfrm>
          <a:prstGeom prst="rect">
            <a:avLst/>
          </a:prstGeom>
          <a:ln w="12700">
            <a:miter lim="400000"/>
          </a:ln>
        </p:spPr>
        <p:txBody>
          <a:bodyPr wrap="square" lIns="50800" tIns="50800" rIns="50800" bIns="50800" anchor="ctr">
            <a:spAutoFit/>
          </a:bodyPr>
          <a:lstStyle>
            <a:lvl1pPr>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pPr>
            <a:r>
              <a:rPr sz="3200" b="1">
                <a:sym typeface="Times New Roman" panose="02020603050405020304" pitchFamily="18" charset="0"/>
              </a:rPr>
              <a:t>第</a:t>
            </a:r>
            <a:r>
              <a:rPr lang="zh-CN" altLang="en-US" sz="3200" b="1">
                <a:sym typeface="Times New Roman" panose="02020603050405020304" pitchFamily="18" charset="0"/>
              </a:rPr>
              <a:t>二</a:t>
            </a:r>
            <a:r>
              <a:rPr sz="3200" b="1">
                <a:sym typeface="Times New Roman" panose="02020603050405020304" pitchFamily="18" charset="0"/>
              </a:rPr>
              <a:t>节   </a:t>
            </a:r>
            <a:r>
              <a:rPr lang="zh-CN" altLang="en-US" sz="3200" b="1">
                <a:sym typeface="Times New Roman" panose="02020603050405020304" pitchFamily="18" charset="0"/>
              </a:rPr>
              <a:t>文献评价</a:t>
            </a:r>
          </a:p>
        </p:txBody>
      </p:sp>
      <p:sp>
        <p:nvSpPr>
          <p:cNvPr id="17" name="Shape 61"/>
          <p:cNvSpPr/>
          <p:nvPr/>
        </p:nvSpPr>
        <p:spPr>
          <a:xfrm>
            <a:off x="2117403" y="228888"/>
            <a:ext cx="3534410" cy="368935"/>
          </a:xfrm>
          <a:prstGeom prst="rect">
            <a:avLst/>
          </a:prstGeom>
          <a:ln w="12700">
            <a:miter lim="400000"/>
          </a:ln>
        </p:spPr>
        <p:txBody>
          <a:bodyPr wrap="none" lIns="0" tIns="0" rIns="0" bIns="0" anchor="ctr">
            <a:spAutoFit/>
          </a:bodyPr>
          <a:lstStyle>
            <a:lvl1pPr>
              <a:defRPr sz="18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b="0">
                <a:solidFill>
                  <a:srgbClr val="000000"/>
                </a:solidFill>
              </a:defRPr>
            </a:pPr>
            <a:r>
              <a:rPr sz="2400" b="1" dirty="0">
                <a:solidFill>
                  <a:srgbClr val="56A6AF"/>
                </a:solidFill>
                <a:sym typeface="Times New Roman" panose="02020603050405020304" pitchFamily="18" charset="0"/>
              </a:rPr>
              <a:t>第</a:t>
            </a:r>
            <a:r>
              <a:rPr lang="zh-CN" altLang="en-US" sz="2400" b="1" dirty="0">
                <a:solidFill>
                  <a:srgbClr val="56A6AF"/>
                </a:solidFill>
                <a:sym typeface="Times New Roman" panose="02020603050405020304" pitchFamily="18" charset="0"/>
              </a:rPr>
              <a:t>十一</a:t>
            </a:r>
            <a:r>
              <a:rPr sz="2400" b="1" dirty="0">
                <a:solidFill>
                  <a:srgbClr val="56A6AF"/>
                </a:solidFill>
                <a:sym typeface="Times New Roman" panose="02020603050405020304" pitchFamily="18" charset="0"/>
              </a:rPr>
              <a:t>章  </a:t>
            </a:r>
            <a:r>
              <a:rPr lang="zh-CN" altLang="en-US" sz="2400" b="1" dirty="0">
                <a:solidFill>
                  <a:srgbClr val="56A6AF"/>
                </a:solidFill>
                <a:sym typeface="Times New Roman" panose="02020603050405020304" pitchFamily="18" charset="0"/>
              </a:rPr>
              <a:t>文献管理与评价</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p:nvPr/>
        </p:nvSpPr>
        <p:spPr bwMode="auto">
          <a:xfrm>
            <a:off x="6132535" y="8289212"/>
            <a:ext cx="4681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本地文献拖拽导入</a:t>
            </a:r>
          </a:p>
        </p:txBody>
      </p:sp>
      <p:sp>
        <p:nvSpPr>
          <p:cNvPr id="9"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4" name="组合 3"/>
          <p:cNvGrpSpPr/>
          <p:nvPr/>
        </p:nvGrpSpPr>
        <p:grpSpPr>
          <a:xfrm>
            <a:off x="1265983" y="1140563"/>
            <a:ext cx="14808296" cy="7122658"/>
            <a:chOff x="1265983" y="1140563"/>
            <a:chExt cx="14808296" cy="7122658"/>
          </a:xfrm>
        </p:grpSpPr>
        <p:grpSp>
          <p:nvGrpSpPr>
            <p:cNvPr id="3" name="组合 2"/>
            <p:cNvGrpSpPr/>
            <p:nvPr/>
          </p:nvGrpSpPr>
          <p:grpSpPr>
            <a:xfrm>
              <a:off x="1265983" y="1140563"/>
              <a:ext cx="14808296" cy="7122658"/>
              <a:chOff x="0" y="0"/>
              <a:chExt cx="5274310" cy="2799080"/>
            </a:xfrm>
          </p:grpSpPr>
          <p:pic>
            <p:nvPicPr>
              <p:cNvPr id="6" name="图片 5"/>
              <p:cNvPicPr>
                <a:picLocks noChangeAspect="1"/>
              </p:cNvPicPr>
              <p:nvPr/>
            </p:nvPicPr>
            <p:blipFill rotWithShape="1">
              <a:blip r:embed="rId3"/>
              <a:srcRect b="5651"/>
              <a:stretch>
                <a:fillRect/>
              </a:stretch>
            </p:blipFill>
            <p:spPr bwMode="auto">
              <a:xfrm>
                <a:off x="0" y="0"/>
                <a:ext cx="5274310" cy="2799080"/>
              </a:xfrm>
              <a:prstGeom prst="rect">
                <a:avLst/>
              </a:prstGeom>
              <a:ln>
                <a:no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59" y="1389530"/>
                <a:ext cx="431165" cy="739140"/>
              </a:xfrm>
              <a:prstGeom prst="rect">
                <a:avLst/>
              </a:prstGeom>
            </p:spPr>
          </p:pic>
        </p:grpSp>
        <p:sp>
          <p:nvSpPr>
            <p:cNvPr id="10" name="矩形 9"/>
            <p:cNvSpPr/>
            <p:nvPr/>
          </p:nvSpPr>
          <p:spPr>
            <a:xfrm>
              <a:off x="2779819" y="2639505"/>
              <a:ext cx="3352716" cy="15172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739737" y="1642264"/>
              <a:ext cx="2666698" cy="12183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4" y="3729023"/>
            <a:ext cx="8674100" cy="461665"/>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导入文献</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79"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）数据库检索结果导入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3713262" y="4820600"/>
            <a:ext cx="8674100" cy="461665"/>
          </a:xfrm>
          <a:prstGeom prst="rect">
            <a:avLst/>
          </a:prstGeom>
          <a:noFill/>
        </p:spPr>
        <p:txBody>
          <a:bodyPr wrap="square">
            <a:spAutoFit/>
          </a:bodyPr>
          <a:lstStyle/>
          <a:p>
            <a:pPr algn="l"/>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①  浏览器插件导入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p:nvPr/>
        </p:nvSpPr>
        <p:spPr bwMode="auto">
          <a:xfrm>
            <a:off x="4878410" y="8333184"/>
            <a:ext cx="75834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数据库检索结果浏览器插件导入</a:t>
            </a:r>
          </a:p>
        </p:txBody>
      </p:sp>
      <p:sp>
        <p:nvSpPr>
          <p:cNvPr id="1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16" name="组合 15"/>
          <p:cNvGrpSpPr/>
          <p:nvPr/>
        </p:nvGrpSpPr>
        <p:grpSpPr>
          <a:xfrm>
            <a:off x="1307552" y="1086543"/>
            <a:ext cx="14725157" cy="7266674"/>
            <a:chOff x="1307552" y="1086543"/>
            <a:chExt cx="14725157" cy="7266674"/>
          </a:xfrm>
        </p:grpSpPr>
        <p:grpSp>
          <p:nvGrpSpPr>
            <p:cNvPr id="3" name="组合 2"/>
            <p:cNvGrpSpPr/>
            <p:nvPr/>
          </p:nvGrpSpPr>
          <p:grpSpPr>
            <a:xfrm>
              <a:off x="1307552" y="1086543"/>
              <a:ext cx="14725157" cy="7266674"/>
              <a:chOff x="0" y="0"/>
              <a:chExt cx="5274310" cy="2790825"/>
            </a:xfrm>
          </p:grpSpPr>
          <p:pic>
            <p:nvPicPr>
              <p:cNvPr id="6" name="图片 5"/>
              <p:cNvPicPr>
                <a:picLocks noChangeAspect="1"/>
              </p:cNvPicPr>
              <p:nvPr/>
            </p:nvPicPr>
            <p:blipFill rotWithShape="1">
              <a:blip r:embed="rId3"/>
              <a:srcRect b="5912"/>
              <a:stretch>
                <a:fillRect/>
              </a:stretch>
            </p:blipFill>
            <p:spPr bwMode="auto">
              <a:xfrm>
                <a:off x="0" y="0"/>
                <a:ext cx="5274310" cy="2790825"/>
              </a:xfrm>
              <a:prstGeom prst="rect">
                <a:avLst/>
              </a:prstGeom>
              <a:ln>
                <a:no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240" y="129540"/>
                <a:ext cx="113030" cy="104775"/>
              </a:xfrm>
              <a:prstGeom prst="rect">
                <a:avLst/>
              </a:prstGeom>
            </p:spPr>
          </p:pic>
        </p:grpSp>
        <p:sp>
          <p:nvSpPr>
            <p:cNvPr id="10" name="矩形 9"/>
            <p:cNvSpPr/>
            <p:nvPr/>
          </p:nvSpPr>
          <p:spPr>
            <a:xfrm>
              <a:off x="14651084" y="2289106"/>
              <a:ext cx="489434" cy="2728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561026" y="2335184"/>
              <a:ext cx="204888" cy="45209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577141" y="2147218"/>
              <a:ext cx="1493590" cy="1647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946798" y="1400383"/>
              <a:ext cx="315564" cy="2728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4" y="3729023"/>
            <a:ext cx="8674100" cy="461665"/>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导入文献</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79"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）数据库检索结果导入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3713262" y="4820600"/>
            <a:ext cx="8674100" cy="461665"/>
          </a:xfrm>
          <a:prstGeom prst="rect">
            <a:avLst/>
          </a:prstGeom>
          <a:noFill/>
        </p:spPr>
        <p:txBody>
          <a:bodyPr wrap="square">
            <a:spAutoFit/>
          </a:bodyPr>
          <a:lstStyle/>
          <a:p>
            <a:pPr algn="l"/>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②  格式化文件导入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16"/>
          <p:cNvSpPr/>
          <p:nvPr/>
        </p:nvSpPr>
        <p:spPr bwMode="auto">
          <a:xfrm>
            <a:off x="6269474" y="8454732"/>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数据库检索结果格式化文件导入</a:t>
            </a:r>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7" name="组合 6"/>
          <p:cNvGrpSpPr/>
          <p:nvPr/>
        </p:nvGrpSpPr>
        <p:grpSpPr>
          <a:xfrm>
            <a:off x="1037283" y="1078813"/>
            <a:ext cx="14741025" cy="7377380"/>
            <a:chOff x="1037283" y="1078813"/>
            <a:chExt cx="14741025" cy="7377380"/>
          </a:xfrm>
        </p:grpSpPr>
        <p:sp>
          <p:nvSpPr>
            <p:cNvPr id="26" name="Shape 1120"/>
            <p:cNvSpPr txBox="1"/>
            <p:nvPr/>
          </p:nvSpPr>
          <p:spPr>
            <a:xfrm>
              <a:off x="1037283" y="1558636"/>
              <a:ext cx="13050440" cy="6636328"/>
            </a:xfrm>
            <a:prstGeom prst="rect">
              <a:avLst/>
            </a:prstGeom>
          </p:spPr>
          <p:txBody>
            <a:bodyPr vert="horz" wrap="square" lIns="68580" tIns="34290" rIns="68580" bIns="3429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Ø"/>
              </a:pPr>
              <a:endParaRPr lang="zh-CN" altLang="en-US" sz="2400" dirty="0">
                <a:solidFill>
                  <a:srgbClr val="094162"/>
                </a:solidFill>
                <a:latin typeface="黑体" panose="02010609060101010101" pitchFamily="49" charset="-122"/>
                <a:sym typeface="Helvetica"/>
              </a:endParaRPr>
            </a:p>
          </p:txBody>
        </p:sp>
        <p:grpSp>
          <p:nvGrpSpPr>
            <p:cNvPr id="6" name="组合 5"/>
            <p:cNvGrpSpPr/>
            <p:nvPr/>
          </p:nvGrpSpPr>
          <p:grpSpPr>
            <a:xfrm>
              <a:off x="1561954" y="1078813"/>
              <a:ext cx="14216354" cy="7377380"/>
              <a:chOff x="1561954" y="1078813"/>
              <a:chExt cx="14216354" cy="7377380"/>
            </a:xfrm>
          </p:grpSpPr>
          <p:grpSp>
            <p:nvGrpSpPr>
              <p:cNvPr id="28" name="组合 27"/>
              <p:cNvGrpSpPr/>
              <p:nvPr/>
            </p:nvGrpSpPr>
            <p:grpSpPr>
              <a:xfrm>
                <a:off x="1561954" y="1078813"/>
                <a:ext cx="14216354" cy="7377380"/>
                <a:chOff x="1604682" y="1173215"/>
                <a:chExt cx="9339450" cy="4966447"/>
              </a:xfrm>
            </p:grpSpPr>
            <p:pic>
              <p:nvPicPr>
                <p:cNvPr id="31" name="图片 30"/>
                <p:cNvPicPr>
                  <a:picLocks noChangeAspect="1"/>
                </p:cNvPicPr>
                <p:nvPr/>
              </p:nvPicPr>
              <p:blipFill>
                <a:blip r:embed="rId3"/>
                <a:stretch>
                  <a:fillRect/>
                </a:stretch>
              </p:blipFill>
              <p:spPr>
                <a:xfrm>
                  <a:off x="1604682" y="1173215"/>
                  <a:ext cx="9339450" cy="4966447"/>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2120" y="1386355"/>
                  <a:ext cx="188646" cy="184038"/>
                </a:xfrm>
                <a:prstGeom prst="rect">
                  <a:avLst/>
                </a:prstGeom>
              </p:spPr>
            </p:pic>
          </p:grpSp>
          <p:sp>
            <p:nvSpPr>
              <p:cNvPr id="3" name="矩形 2"/>
              <p:cNvSpPr/>
              <p:nvPr/>
            </p:nvSpPr>
            <p:spPr>
              <a:xfrm>
                <a:off x="5305749" y="2127202"/>
                <a:ext cx="4444501" cy="4992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443366" y="6100936"/>
                <a:ext cx="1446398" cy="2631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143124" y="3610226"/>
                <a:ext cx="646687" cy="48445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16"/>
          <p:cNvSpPr/>
          <p:nvPr/>
        </p:nvSpPr>
        <p:spPr bwMode="auto">
          <a:xfrm>
            <a:off x="6269474" y="8454732"/>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数据库检索结果格式化文件导入</a:t>
            </a:r>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5" name="组合 4"/>
          <p:cNvGrpSpPr/>
          <p:nvPr/>
        </p:nvGrpSpPr>
        <p:grpSpPr>
          <a:xfrm>
            <a:off x="1037283" y="1119382"/>
            <a:ext cx="14648402" cy="7330414"/>
            <a:chOff x="1037283" y="1119382"/>
            <a:chExt cx="14648402" cy="7330414"/>
          </a:xfrm>
        </p:grpSpPr>
        <p:sp>
          <p:nvSpPr>
            <p:cNvPr id="26" name="Shape 1120"/>
            <p:cNvSpPr txBox="1"/>
            <p:nvPr/>
          </p:nvSpPr>
          <p:spPr>
            <a:xfrm>
              <a:off x="1037283" y="1558636"/>
              <a:ext cx="13050440" cy="6636328"/>
            </a:xfrm>
            <a:prstGeom prst="rect">
              <a:avLst/>
            </a:prstGeom>
          </p:spPr>
          <p:txBody>
            <a:bodyPr vert="horz" wrap="square" lIns="68580" tIns="34290" rIns="68580" bIns="3429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Ø"/>
              </a:pPr>
              <a:endParaRPr lang="zh-CN" altLang="en-US" sz="2400" dirty="0">
                <a:solidFill>
                  <a:srgbClr val="094162"/>
                </a:solidFill>
                <a:latin typeface="黑体" panose="02010609060101010101" pitchFamily="49" charset="-122"/>
                <a:sym typeface="Helvetica"/>
              </a:endParaRPr>
            </a:p>
          </p:txBody>
        </p:sp>
        <p:pic>
          <p:nvPicPr>
            <p:cNvPr id="36" name="图片 35"/>
            <p:cNvPicPr>
              <a:picLocks noChangeAspect="1"/>
            </p:cNvPicPr>
            <p:nvPr/>
          </p:nvPicPr>
          <p:blipFill>
            <a:blip r:embed="rId3"/>
            <a:stretch>
              <a:fillRect/>
            </a:stretch>
          </p:blipFill>
          <p:spPr>
            <a:xfrm>
              <a:off x="1469331" y="1119382"/>
              <a:ext cx="14216354" cy="7330414"/>
            </a:xfrm>
            <a:prstGeom prst="rect">
              <a:avLst/>
            </a:prstGeom>
          </p:spPr>
        </p:pic>
        <p:sp>
          <p:nvSpPr>
            <p:cNvPr id="3" name="矩形 2"/>
            <p:cNvSpPr/>
            <p:nvPr/>
          </p:nvSpPr>
          <p:spPr>
            <a:xfrm>
              <a:off x="6883342" y="3477356"/>
              <a:ext cx="778677" cy="2732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070788" y="2140496"/>
              <a:ext cx="2207855" cy="344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16"/>
          <p:cNvSpPr/>
          <p:nvPr/>
        </p:nvSpPr>
        <p:spPr bwMode="auto">
          <a:xfrm>
            <a:off x="6269474" y="8454732"/>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数据库检索结果格式化文件导入</a:t>
            </a:r>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4" name="组合 3"/>
          <p:cNvGrpSpPr/>
          <p:nvPr/>
        </p:nvGrpSpPr>
        <p:grpSpPr>
          <a:xfrm>
            <a:off x="1037283" y="1121105"/>
            <a:ext cx="14741025" cy="7511391"/>
            <a:chOff x="1037283" y="1121105"/>
            <a:chExt cx="14741025" cy="7511391"/>
          </a:xfrm>
        </p:grpSpPr>
        <p:sp>
          <p:nvSpPr>
            <p:cNvPr id="26" name="Shape 1120"/>
            <p:cNvSpPr txBox="1"/>
            <p:nvPr/>
          </p:nvSpPr>
          <p:spPr>
            <a:xfrm>
              <a:off x="1037283" y="1558636"/>
              <a:ext cx="13050440" cy="6636328"/>
            </a:xfrm>
            <a:prstGeom prst="rect">
              <a:avLst/>
            </a:prstGeom>
          </p:spPr>
          <p:txBody>
            <a:bodyPr vert="horz" wrap="square" lIns="68580" tIns="34290" rIns="68580" bIns="3429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Ø"/>
              </a:pPr>
              <a:endParaRPr lang="zh-CN" altLang="en-US" sz="2400" dirty="0">
                <a:solidFill>
                  <a:srgbClr val="094162"/>
                </a:solidFill>
                <a:latin typeface="黑体" panose="02010609060101010101" pitchFamily="49" charset="-122"/>
                <a:sym typeface="Helvetica"/>
              </a:endParaRPr>
            </a:p>
          </p:txBody>
        </p:sp>
        <p:grpSp>
          <p:nvGrpSpPr>
            <p:cNvPr id="40" name="组合 39"/>
            <p:cNvGrpSpPr/>
            <p:nvPr/>
          </p:nvGrpSpPr>
          <p:grpSpPr>
            <a:xfrm>
              <a:off x="1561954" y="1121105"/>
              <a:ext cx="14216354" cy="7511391"/>
              <a:chOff x="1586351" y="1246335"/>
              <a:chExt cx="9339450" cy="4966447"/>
            </a:xfrm>
          </p:grpSpPr>
          <p:grpSp>
            <p:nvGrpSpPr>
              <p:cNvPr id="44" name="组合 43"/>
              <p:cNvGrpSpPr/>
              <p:nvPr/>
            </p:nvGrpSpPr>
            <p:grpSpPr>
              <a:xfrm>
                <a:off x="1586351" y="1246335"/>
                <a:ext cx="9339450" cy="4966447"/>
                <a:chOff x="1565402" y="1296975"/>
                <a:chExt cx="9357781" cy="4967348"/>
              </a:xfrm>
            </p:grpSpPr>
            <p:pic>
              <p:nvPicPr>
                <p:cNvPr id="46" name="图片 45"/>
                <p:cNvPicPr>
                  <a:picLocks noChangeAspect="1"/>
                </p:cNvPicPr>
                <p:nvPr/>
              </p:nvPicPr>
              <p:blipFill>
                <a:blip r:embed="rId3"/>
                <a:stretch>
                  <a:fillRect/>
                </a:stretch>
              </p:blipFill>
              <p:spPr>
                <a:xfrm>
                  <a:off x="1565402" y="1296975"/>
                  <a:ext cx="9357781" cy="4967348"/>
                </a:xfrm>
                <a:prstGeom prst="rect">
                  <a:avLst/>
                </a:prstGeom>
              </p:spPr>
            </p:pic>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1047" y="1586318"/>
                  <a:ext cx="521773" cy="120792"/>
                </a:xfrm>
                <a:prstGeom prst="rect">
                  <a:avLst/>
                </a:prstGeom>
              </p:spPr>
            </p:pic>
          </p:grpSp>
          <p:pic>
            <p:nvPicPr>
              <p:cNvPr id="45" name="图片 44"/>
              <p:cNvPicPr>
                <a:picLocks noChangeAspect="1"/>
              </p:cNvPicPr>
              <p:nvPr/>
            </p:nvPicPr>
            <p:blipFill>
              <a:blip r:embed="rId5"/>
              <a:stretch>
                <a:fillRect/>
              </a:stretch>
            </p:blipFill>
            <p:spPr>
              <a:xfrm>
                <a:off x="4299661" y="2910523"/>
                <a:ext cx="3177815" cy="2552921"/>
              </a:xfrm>
              <a:prstGeom prst="rect">
                <a:avLst/>
              </a:prstGeom>
            </p:spPr>
          </p:pic>
        </p:grpSp>
        <p:sp>
          <p:nvSpPr>
            <p:cNvPr id="3" name="矩形 2"/>
            <p:cNvSpPr/>
            <p:nvPr/>
          </p:nvSpPr>
          <p:spPr>
            <a:xfrm>
              <a:off x="2549451" y="3508648"/>
              <a:ext cx="2592288" cy="327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42743" y="6974853"/>
              <a:ext cx="1291484" cy="4050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269474" y="4681969"/>
              <a:ext cx="3878401" cy="384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212085" y="6089690"/>
              <a:ext cx="2754190" cy="4932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2"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4"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59"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5"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导入文献</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0"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在线检索结果导入</a:t>
            </a: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p:nvPr/>
        </p:nvSpPr>
        <p:spPr bwMode="auto">
          <a:xfrm>
            <a:off x="7174866" y="8429668"/>
            <a:ext cx="29905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在线检索结果导入</a:t>
            </a:r>
          </a:p>
        </p:txBody>
      </p:sp>
      <p:sp>
        <p:nvSpPr>
          <p:cNvPr id="15"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10" name="组合 9"/>
          <p:cNvGrpSpPr/>
          <p:nvPr/>
        </p:nvGrpSpPr>
        <p:grpSpPr>
          <a:xfrm>
            <a:off x="1361318" y="1128934"/>
            <a:ext cx="14617624" cy="7495732"/>
            <a:chOff x="1361318" y="1128934"/>
            <a:chExt cx="14617624" cy="7495732"/>
          </a:xfrm>
        </p:grpSpPr>
        <p:grpSp>
          <p:nvGrpSpPr>
            <p:cNvPr id="4" name="组合 3"/>
            <p:cNvGrpSpPr/>
            <p:nvPr/>
          </p:nvGrpSpPr>
          <p:grpSpPr>
            <a:xfrm>
              <a:off x="1361318" y="1128934"/>
              <a:ext cx="14617624" cy="7495732"/>
              <a:chOff x="0" y="0"/>
              <a:chExt cx="5274310" cy="2796540"/>
            </a:xfrm>
          </p:grpSpPr>
          <p:pic>
            <p:nvPicPr>
              <p:cNvPr id="11" name="图片 10"/>
              <p:cNvPicPr>
                <a:picLocks noChangeAspect="1"/>
              </p:cNvPicPr>
              <p:nvPr/>
            </p:nvPicPr>
            <p:blipFill rotWithShape="1">
              <a:blip r:embed="rId3"/>
              <a:srcRect b="5736"/>
              <a:stretch>
                <a:fillRect/>
              </a:stretch>
            </p:blipFill>
            <p:spPr bwMode="auto">
              <a:xfrm>
                <a:off x="0" y="0"/>
                <a:ext cx="5274310" cy="2796540"/>
              </a:xfrm>
              <a:prstGeom prst="rect">
                <a:avLst/>
              </a:prstGeom>
              <a:ln>
                <a:noFill/>
              </a:ln>
            </p:spPr>
          </p:pic>
          <p:grpSp>
            <p:nvGrpSpPr>
              <p:cNvPr id="12" name="组合 11"/>
              <p:cNvGrpSpPr/>
              <p:nvPr/>
            </p:nvGrpSpPr>
            <p:grpSpPr>
              <a:xfrm>
                <a:off x="2789767" y="38100"/>
                <a:ext cx="2312458" cy="2720975"/>
                <a:chOff x="0" y="0"/>
                <a:chExt cx="2312458" cy="2720975"/>
              </a:xfrm>
            </p:grpSpPr>
            <p:pic>
              <p:nvPicPr>
                <p:cNvPr id="13" name="图片 12"/>
                <p:cNvPicPr>
                  <a:picLocks noChangeAspect="1"/>
                </p:cNvPicPr>
                <p:nvPr/>
              </p:nvPicPr>
              <p:blipFill>
                <a:blip r:embed="rId4"/>
                <a:stretch>
                  <a:fillRect/>
                </a:stretch>
              </p:blipFill>
              <p:spPr>
                <a:xfrm>
                  <a:off x="0" y="0"/>
                  <a:ext cx="2310130" cy="2084070"/>
                </a:xfrm>
                <a:prstGeom prst="rect">
                  <a:avLst/>
                </a:prstGeom>
              </p:spPr>
            </p:pic>
            <p:pic>
              <p:nvPicPr>
                <p:cNvPr id="14" name="图片 13"/>
                <p:cNvPicPr>
                  <a:picLocks noChangeAspect="1"/>
                </p:cNvPicPr>
                <p:nvPr/>
              </p:nvPicPr>
              <p:blipFill>
                <a:blip r:embed="rId5"/>
                <a:stretch>
                  <a:fillRect/>
                </a:stretch>
              </p:blipFill>
              <p:spPr>
                <a:xfrm>
                  <a:off x="4233" y="1155700"/>
                  <a:ext cx="2308225" cy="1565275"/>
                </a:xfrm>
                <a:prstGeom prst="rect">
                  <a:avLst/>
                </a:prstGeom>
              </p:spPr>
            </p:pic>
          </p:grpSp>
        </p:grpSp>
        <p:sp>
          <p:nvSpPr>
            <p:cNvPr id="22" name="矩形 21"/>
            <p:cNvSpPr/>
            <p:nvPr/>
          </p:nvSpPr>
          <p:spPr>
            <a:xfrm>
              <a:off x="1987517" y="1326989"/>
              <a:ext cx="771776" cy="5934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838483" y="6013875"/>
              <a:ext cx="1083415" cy="229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982499" y="1564432"/>
              <a:ext cx="1224136" cy="2267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113925" y="4665027"/>
              <a:ext cx="5244837" cy="10038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117403" y="1955027"/>
              <a:ext cx="2372687" cy="253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5"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2"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7" y="3729023"/>
            <a:ext cx="10464801" cy="156966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err="1">
                <a:latin typeface="微软雅黑" panose="020B0503020204020204" charset="-122"/>
                <a:ea typeface="微软雅黑" panose="020B0503020204020204" charset="-122"/>
                <a:cs typeface="微软雅黑" panose="020B0503020204020204" charset="-122"/>
              </a:rPr>
              <a:t>文献管理</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利用</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，用户可对保存的文献题录信息进行增加、删除、修改、查找。具体而言则包括</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本地检索、文献排序、处理重复题录、附件管理、文献标注、全文下载</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等功能；</a:t>
            </a:r>
          </a:p>
          <a:p>
            <a:pPr algn="l"/>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3"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67"/>
          <p:cNvSpPr/>
          <p:nvPr/>
        </p:nvSpPr>
        <p:spPr>
          <a:xfrm>
            <a:off x="1973580" y="3004185"/>
            <a:ext cx="12852400" cy="3054350"/>
          </a:xfrm>
          <a:prstGeom prst="rect">
            <a:avLst/>
          </a:prstGeom>
          <a:ln w="12700">
            <a:miter lim="400000"/>
          </a:ln>
        </p:spPr>
        <p:txBody>
          <a:bodyPr wrap="square" lIns="50800" tIns="50800" rIns="50800" bIns="50800" anchor="t" anchorCtr="0">
            <a:spAutoFit/>
          </a:bodyPr>
          <a:lstStyle/>
          <a:p>
            <a:pPr marL="457200" indent="-457200" algn="l">
              <a:lnSpc>
                <a:spcPct val="120000"/>
              </a:lnSpc>
              <a:buBlip>
                <a:blip r:embed="rId2"/>
              </a:buBlip>
              <a:defRPr sz="1800"/>
            </a:pPr>
            <a:r>
              <a:rPr lang="zh-CN" altLang="en-US" sz="32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掌握</a:t>
            </a:r>
            <a:r>
              <a:rPr lang="zh-CN" altLang="en-US" sz="3200"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　</a:t>
            </a:r>
            <a:r>
              <a:rPr lang="zh-CN" altLang="en-US" sz="32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各类文献管理工具的功能，各类文献评价方法的特点和局限。</a:t>
            </a:r>
          </a:p>
          <a:p>
            <a:pPr lvl="0" algn="l">
              <a:lnSpc>
                <a:spcPct val="120000"/>
              </a:lnSpc>
              <a:defRPr sz="1800"/>
            </a:pPr>
            <a:endParaRPr lang="en-US" sz="32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457200" indent="-457200" algn="l">
              <a:lnSpc>
                <a:spcPct val="120000"/>
              </a:lnSpc>
              <a:buBlip>
                <a:blip r:embed="rId2"/>
              </a:buBlip>
              <a:defRPr sz="1800"/>
            </a:pPr>
            <a:r>
              <a:rPr sz="3200" b="1" dirty="0" err="1">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熟悉</a:t>
            </a:r>
            <a:r>
              <a:rPr lang="zh-CN" altLang="en-US" sz="3200"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　</a:t>
            </a:r>
            <a:r>
              <a:rPr lang="zh-CN" altLang="en-US" sz="32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个人文献管理、引文评价、替代计量学、同行评议的概念。</a:t>
            </a:r>
          </a:p>
          <a:p>
            <a:pPr marL="457200" indent="-457200" algn="l">
              <a:lnSpc>
                <a:spcPct val="120000"/>
              </a:lnSpc>
              <a:buBlip>
                <a:blip r:embed="rId2"/>
              </a:buBlip>
              <a:defRPr sz="1800"/>
            </a:pPr>
            <a:endParaRPr lang="en-US" altLang="zh-CN" sz="32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marL="457200" indent="-457200" algn="l">
              <a:lnSpc>
                <a:spcPct val="120000"/>
              </a:lnSpc>
              <a:buBlip>
                <a:blip r:embed="rId2"/>
              </a:buBlip>
              <a:defRPr sz="1800"/>
            </a:pPr>
            <a:r>
              <a:rPr lang="zh-CN" altLang="en-US" sz="32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了解　</a:t>
            </a:r>
            <a:r>
              <a:rPr lang="zh-CN" altLang="en-US" sz="32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个人文献管理的发展，各类引文索引的概况及评价指数。</a:t>
            </a:r>
          </a:p>
        </p:txBody>
      </p:sp>
      <p:sp>
        <p:nvSpPr>
          <p:cNvPr id="9" name="Shape 61"/>
          <p:cNvSpPr/>
          <p:nvPr/>
        </p:nvSpPr>
        <p:spPr>
          <a:xfrm>
            <a:off x="2117403" y="228888"/>
            <a:ext cx="3534410" cy="368935"/>
          </a:xfrm>
          <a:prstGeom prst="rect">
            <a:avLst/>
          </a:prstGeom>
          <a:ln w="12700">
            <a:miter lim="400000"/>
          </a:ln>
        </p:spPr>
        <p:txBody>
          <a:bodyPr wrap="none" lIns="0" tIns="0" rIns="0" bIns="0" anchor="ctr">
            <a:spAutoFit/>
          </a:bodyPr>
          <a:lstStyle>
            <a:lvl1pPr>
              <a:defRPr sz="18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b="0">
                <a:solidFill>
                  <a:srgbClr val="000000"/>
                </a:solidFill>
              </a:defRPr>
            </a:pPr>
            <a:r>
              <a:rPr sz="2400" b="1" dirty="0">
                <a:solidFill>
                  <a:srgbClr val="56A6AF"/>
                </a:solidFill>
                <a:sym typeface="Times New Roman" panose="02020603050405020304" pitchFamily="18" charset="0"/>
              </a:rPr>
              <a:t>第</a:t>
            </a:r>
            <a:r>
              <a:rPr lang="zh-CN" altLang="en-US" sz="2400" b="1" dirty="0">
                <a:solidFill>
                  <a:srgbClr val="56A6AF"/>
                </a:solidFill>
                <a:sym typeface="Times New Roman" panose="02020603050405020304" pitchFamily="18" charset="0"/>
              </a:rPr>
              <a:t>十一</a:t>
            </a:r>
            <a:r>
              <a:rPr sz="2400" b="1" dirty="0">
                <a:solidFill>
                  <a:srgbClr val="56A6AF"/>
                </a:solidFill>
                <a:sym typeface="Times New Roman" panose="02020603050405020304" pitchFamily="18" charset="0"/>
              </a:rPr>
              <a:t>章  </a:t>
            </a:r>
            <a:r>
              <a:rPr lang="zh-CN" altLang="en-US" sz="2400" b="1" dirty="0">
                <a:solidFill>
                  <a:srgbClr val="56A6AF"/>
                </a:solidFill>
                <a:sym typeface="Times New Roman" panose="02020603050405020304" pitchFamily="18" charset="0"/>
              </a:rPr>
              <a:t>文献管理与评价</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3"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5"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0"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6"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文献管理</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1" y="4319893"/>
            <a:ext cx="8674100" cy="461665"/>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err="1">
                <a:solidFill>
                  <a:schemeClr val="tx1"/>
                </a:solidFill>
                <a:latin typeface="微软雅黑" panose="020B0503020204020204" charset="-122"/>
                <a:ea typeface="微软雅黑" panose="020B0503020204020204" charset="-122"/>
                <a:cs typeface="微软雅黑" panose="020B0503020204020204" charset="-122"/>
              </a:rPr>
              <a:t>本地检索</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
        <p:nvSpPr>
          <p:cNvPr id="3" name="文本框 2"/>
          <p:cNvSpPr txBox="1"/>
          <p:nvPr/>
        </p:nvSpPr>
        <p:spPr>
          <a:xfrm>
            <a:off x="3695504" y="4915902"/>
            <a:ext cx="8674100" cy="461665"/>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①  简单检索</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5"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8" name="组合 7"/>
          <p:cNvGrpSpPr/>
          <p:nvPr/>
        </p:nvGrpSpPr>
        <p:grpSpPr>
          <a:xfrm>
            <a:off x="1354297" y="990263"/>
            <a:ext cx="14631668" cy="7773074"/>
            <a:chOff x="1354297" y="990263"/>
            <a:chExt cx="14631668" cy="7773074"/>
          </a:xfrm>
        </p:grpSpPr>
        <p:pic>
          <p:nvPicPr>
            <p:cNvPr id="5" name="图片 4"/>
            <p:cNvPicPr>
              <a:picLocks noChangeAspect="1"/>
            </p:cNvPicPr>
            <p:nvPr/>
          </p:nvPicPr>
          <p:blipFill>
            <a:blip r:embed="rId2"/>
            <a:stretch>
              <a:fillRect/>
            </a:stretch>
          </p:blipFill>
          <p:spPr>
            <a:xfrm>
              <a:off x="1354297" y="990263"/>
              <a:ext cx="14631668" cy="7773074"/>
            </a:xfrm>
            <a:prstGeom prst="rect">
              <a:avLst/>
            </a:prstGeom>
          </p:spPr>
        </p:pic>
        <p:sp>
          <p:nvSpPr>
            <p:cNvPr id="6" name="矩形 5"/>
            <p:cNvSpPr/>
            <p:nvPr/>
          </p:nvSpPr>
          <p:spPr>
            <a:xfrm>
              <a:off x="8886155" y="1348408"/>
              <a:ext cx="1800200"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6395" y="1437100"/>
              <a:ext cx="792678" cy="182656"/>
            </a:xfrm>
            <a:prstGeom prst="rect">
              <a:avLst/>
            </a:prstGeom>
          </p:spPr>
        </p:pic>
      </p:grpSp>
      <p:sp>
        <p:nvSpPr>
          <p:cNvPr id="12" name="Rectangle 16"/>
          <p:cNvSpPr/>
          <p:nvPr/>
        </p:nvSpPr>
        <p:spPr bwMode="auto">
          <a:xfrm>
            <a:off x="6111028" y="851231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本地文献简单检索</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3"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5"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0"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6"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文献管理</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1" y="4319893"/>
            <a:ext cx="8674100" cy="461665"/>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err="1">
                <a:solidFill>
                  <a:schemeClr val="tx1"/>
                </a:solidFill>
                <a:latin typeface="微软雅黑" panose="020B0503020204020204" charset="-122"/>
                <a:ea typeface="微软雅黑" panose="020B0503020204020204" charset="-122"/>
                <a:cs typeface="微软雅黑" panose="020B0503020204020204" charset="-122"/>
              </a:rPr>
              <a:t>本地检索</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
        <p:nvSpPr>
          <p:cNvPr id="3" name="文本框 2"/>
          <p:cNvSpPr txBox="1"/>
          <p:nvPr/>
        </p:nvSpPr>
        <p:spPr>
          <a:xfrm>
            <a:off x="3695504" y="4915902"/>
            <a:ext cx="8674100" cy="461665"/>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①  高级检索：按</a:t>
            </a:r>
            <a:r>
              <a:rPr lang="en-US" altLang="zh-CN" sz="2400" dirty="0">
                <a:latin typeface="微软雅黑" panose="020B0503020204020204" charset="-122"/>
                <a:ea typeface="微软雅黑" panose="020B0503020204020204" charset="-122"/>
                <a:cs typeface="微软雅黑" panose="020B0503020204020204" charset="-122"/>
              </a:rPr>
              <a:t>F3</a:t>
            </a:r>
            <a:r>
              <a:rPr lang="zh-CN" altLang="en-US" sz="2400" dirty="0">
                <a:latin typeface="微软雅黑" panose="020B0503020204020204" charset="-122"/>
                <a:ea typeface="微软雅黑" panose="020B0503020204020204" charset="-122"/>
                <a:cs typeface="微软雅黑" panose="020B0503020204020204" charset="-122"/>
              </a:rPr>
              <a:t>快捷键打开</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5"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9" name="组合 8"/>
          <p:cNvGrpSpPr/>
          <p:nvPr/>
        </p:nvGrpSpPr>
        <p:grpSpPr>
          <a:xfrm>
            <a:off x="1613347" y="990263"/>
            <a:ext cx="14631668" cy="7773074"/>
            <a:chOff x="1613347" y="990263"/>
            <a:chExt cx="14631668" cy="777307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6395" y="1437100"/>
              <a:ext cx="792678" cy="182656"/>
            </a:xfrm>
            <a:prstGeom prst="rect">
              <a:avLst/>
            </a:prstGeom>
          </p:spPr>
        </p:pic>
        <p:pic>
          <p:nvPicPr>
            <p:cNvPr id="3" name="图片 2"/>
            <p:cNvPicPr>
              <a:picLocks noChangeAspect="1"/>
            </p:cNvPicPr>
            <p:nvPr/>
          </p:nvPicPr>
          <p:blipFill>
            <a:blip r:embed="rId3"/>
            <a:stretch>
              <a:fillRect/>
            </a:stretch>
          </p:blipFill>
          <p:spPr>
            <a:xfrm>
              <a:off x="1613347" y="990263"/>
              <a:ext cx="14631668" cy="7773074"/>
            </a:xfrm>
            <a:prstGeom prst="rect">
              <a:avLst/>
            </a:prstGeom>
          </p:spPr>
        </p:pic>
        <p:sp>
          <p:nvSpPr>
            <p:cNvPr id="4" name="矩形 3"/>
            <p:cNvSpPr/>
            <p:nvPr/>
          </p:nvSpPr>
          <p:spPr>
            <a:xfrm>
              <a:off x="6149851" y="3940696"/>
              <a:ext cx="6336704" cy="26642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419" y="1437100"/>
              <a:ext cx="792678" cy="182656"/>
            </a:xfrm>
            <a:prstGeom prst="rect">
              <a:avLst/>
            </a:prstGeom>
          </p:spPr>
        </p:pic>
      </p:grpSp>
      <p:sp>
        <p:nvSpPr>
          <p:cNvPr id="10" name="Rectangle 16"/>
          <p:cNvSpPr/>
          <p:nvPr/>
        </p:nvSpPr>
        <p:spPr bwMode="auto">
          <a:xfrm>
            <a:off x="6111028" y="8496735"/>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本地文献简单检索</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4"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6"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1"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7"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文献管理</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2"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文献排序</a:t>
            </a:r>
          </a:p>
        </p:txBody>
      </p:sp>
      <p:sp>
        <p:nvSpPr>
          <p:cNvPr id="105" name="Shape 105"/>
          <p:cNvSpPr/>
          <p:nvPr/>
        </p:nvSpPr>
        <p:spPr>
          <a:xfrm>
            <a:off x="3437732"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6"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14" name="组合 13"/>
          <p:cNvGrpSpPr/>
          <p:nvPr/>
        </p:nvGrpSpPr>
        <p:grpSpPr>
          <a:xfrm>
            <a:off x="1354297" y="990263"/>
            <a:ext cx="14631668" cy="7773074"/>
            <a:chOff x="1354297" y="990263"/>
            <a:chExt cx="14631668" cy="7773074"/>
          </a:xfrm>
        </p:grpSpPr>
        <p:pic>
          <p:nvPicPr>
            <p:cNvPr id="7" name="图片 6"/>
            <p:cNvPicPr>
              <a:picLocks noChangeAspect="1"/>
            </p:cNvPicPr>
            <p:nvPr/>
          </p:nvPicPr>
          <p:blipFill>
            <a:blip r:embed="rId2"/>
            <a:stretch>
              <a:fillRect/>
            </a:stretch>
          </p:blipFill>
          <p:spPr>
            <a:xfrm>
              <a:off x="1354297" y="990263"/>
              <a:ext cx="14631668" cy="7773074"/>
            </a:xfrm>
            <a:prstGeom prst="rect">
              <a:avLst/>
            </a:prstGeom>
          </p:spPr>
        </p:pic>
        <p:sp>
          <p:nvSpPr>
            <p:cNvPr id="8" name="矩形 7"/>
            <p:cNvSpPr/>
            <p:nvPr/>
          </p:nvSpPr>
          <p:spPr>
            <a:xfrm>
              <a:off x="5285755" y="2033225"/>
              <a:ext cx="3960440" cy="2512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4387" y="1420416"/>
              <a:ext cx="792678" cy="182656"/>
            </a:xfrm>
            <a:prstGeom prst="rect">
              <a:avLst/>
            </a:prstGeom>
          </p:spPr>
        </p:pic>
      </p:grpSp>
      <p:sp>
        <p:nvSpPr>
          <p:cNvPr id="15" name="Rectangle 16"/>
          <p:cNvSpPr/>
          <p:nvPr/>
        </p:nvSpPr>
        <p:spPr bwMode="auto">
          <a:xfrm>
            <a:off x="6111028" y="85161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文献排序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5"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2"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8"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文献管理</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3"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处理重复题录</a:t>
            </a:r>
          </a:p>
        </p:txBody>
      </p:sp>
      <p:sp>
        <p:nvSpPr>
          <p:cNvPr id="105" name="Shape 105"/>
          <p:cNvSpPr/>
          <p:nvPr/>
        </p:nvSpPr>
        <p:spPr>
          <a:xfrm>
            <a:off x="3437733"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14" name="组合 13"/>
          <p:cNvGrpSpPr/>
          <p:nvPr/>
        </p:nvGrpSpPr>
        <p:grpSpPr>
          <a:xfrm>
            <a:off x="1354297" y="990263"/>
            <a:ext cx="14631668" cy="7773074"/>
            <a:chOff x="1354297" y="990263"/>
            <a:chExt cx="14631668" cy="7773074"/>
          </a:xfrm>
        </p:grpSpPr>
        <p:pic>
          <p:nvPicPr>
            <p:cNvPr id="6" name="图片 5"/>
            <p:cNvPicPr>
              <a:picLocks noChangeAspect="1"/>
            </p:cNvPicPr>
            <p:nvPr/>
          </p:nvPicPr>
          <p:blipFill>
            <a:blip r:embed="rId2"/>
            <a:stretch>
              <a:fillRect/>
            </a:stretch>
          </p:blipFill>
          <p:spPr>
            <a:xfrm>
              <a:off x="1354297" y="990263"/>
              <a:ext cx="14631668" cy="7773074"/>
            </a:xfrm>
            <a:prstGeom prst="rect">
              <a:avLst/>
            </a:prstGeom>
          </p:spPr>
        </p:pic>
        <p:pic>
          <p:nvPicPr>
            <p:cNvPr id="3" name="图片 2"/>
            <p:cNvPicPr>
              <a:picLocks noChangeAspect="1"/>
            </p:cNvPicPr>
            <p:nvPr/>
          </p:nvPicPr>
          <p:blipFill>
            <a:blip r:embed="rId3"/>
            <a:stretch>
              <a:fillRect/>
            </a:stretch>
          </p:blipFill>
          <p:spPr>
            <a:xfrm>
              <a:off x="6970724" y="3219306"/>
              <a:ext cx="3398815" cy="3314987"/>
            </a:xfrm>
            <a:prstGeom prst="rect">
              <a:avLst/>
            </a:prstGeom>
          </p:spPr>
        </p:pic>
        <p:sp>
          <p:nvSpPr>
            <p:cNvPr id="7" name="矩形 6"/>
            <p:cNvSpPr/>
            <p:nvPr/>
          </p:nvSpPr>
          <p:spPr>
            <a:xfrm>
              <a:off x="3269531" y="1220999"/>
              <a:ext cx="720080" cy="6314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61844" y="3508647"/>
              <a:ext cx="3307695" cy="22322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96001" y="6120625"/>
              <a:ext cx="838225" cy="3820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Rectangle 16"/>
          <p:cNvSpPr/>
          <p:nvPr/>
        </p:nvSpPr>
        <p:spPr bwMode="auto">
          <a:xfrm>
            <a:off x="6111028" y="84907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处理重复题录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12" name="组合 11"/>
          <p:cNvGrpSpPr/>
          <p:nvPr/>
        </p:nvGrpSpPr>
        <p:grpSpPr>
          <a:xfrm>
            <a:off x="1354297" y="990263"/>
            <a:ext cx="14631668" cy="7773074"/>
            <a:chOff x="1354297" y="990263"/>
            <a:chExt cx="14631668" cy="7773074"/>
          </a:xfrm>
        </p:grpSpPr>
        <p:grpSp>
          <p:nvGrpSpPr>
            <p:cNvPr id="7" name="组合 6"/>
            <p:cNvGrpSpPr/>
            <p:nvPr/>
          </p:nvGrpSpPr>
          <p:grpSpPr>
            <a:xfrm>
              <a:off x="1354297" y="990263"/>
              <a:ext cx="14631668" cy="7773074"/>
              <a:chOff x="1354297" y="990263"/>
              <a:chExt cx="14631668" cy="7773074"/>
            </a:xfrm>
          </p:grpSpPr>
          <p:pic>
            <p:nvPicPr>
              <p:cNvPr id="3" name="图片 2"/>
              <p:cNvPicPr>
                <a:picLocks noChangeAspect="1"/>
              </p:cNvPicPr>
              <p:nvPr/>
            </p:nvPicPr>
            <p:blipFill>
              <a:blip r:embed="rId2"/>
              <a:stretch>
                <a:fillRect/>
              </a:stretch>
            </p:blipFill>
            <p:spPr>
              <a:xfrm>
                <a:off x="1354297" y="990263"/>
                <a:ext cx="14631668" cy="7773074"/>
              </a:xfrm>
              <a:prstGeom prst="rect">
                <a:avLst/>
              </a:prstGeom>
            </p:spPr>
          </p:pic>
          <p:sp>
            <p:nvSpPr>
              <p:cNvPr id="6" name="矩形 5"/>
              <p:cNvSpPr/>
              <p:nvPr/>
            </p:nvSpPr>
            <p:spPr>
              <a:xfrm>
                <a:off x="4124007" y="2212503"/>
                <a:ext cx="5986284" cy="10081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4387" y="1420416"/>
              <a:ext cx="792678" cy="182656"/>
            </a:xfrm>
            <a:prstGeom prst="rect">
              <a:avLst/>
            </a:prstGeom>
          </p:spPr>
        </p:pic>
      </p:grpSp>
      <p:sp>
        <p:nvSpPr>
          <p:cNvPr id="14" name="Rectangle 16"/>
          <p:cNvSpPr/>
          <p:nvPr/>
        </p:nvSpPr>
        <p:spPr bwMode="auto">
          <a:xfrm>
            <a:off x="6111028" y="84907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处理重复题录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5"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2"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8"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文献管理</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3"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附件管理</a:t>
            </a:r>
          </a:p>
        </p:txBody>
      </p:sp>
      <p:sp>
        <p:nvSpPr>
          <p:cNvPr id="105" name="Shape 105"/>
          <p:cNvSpPr/>
          <p:nvPr/>
        </p:nvSpPr>
        <p:spPr>
          <a:xfrm>
            <a:off x="3437733"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p:nvPr/>
        </p:nvSpPr>
        <p:spPr>
          <a:xfrm>
            <a:off x="7088982" y="4486487"/>
            <a:ext cx="3162300" cy="1209040"/>
          </a:xfrm>
          <a:prstGeom prst="rect">
            <a:avLst/>
          </a:prstGeom>
          <a:ln w="12700">
            <a:miter lim="400000"/>
          </a:ln>
        </p:spPr>
        <p:txBody>
          <a:bodyPr wrap="none" lIns="50800" tIns="50800" rIns="50800" bIns="50800" anchor="ctr">
            <a:spAutoFit/>
          </a:bodyPr>
          <a:lstStyle>
            <a:lvl1pPr>
              <a:lnSpc>
                <a:spcPct val="120000"/>
              </a:lnSpc>
              <a:defRPr sz="5600" b="1">
                <a:solidFill>
                  <a:srgbClr val="FFFFFF"/>
                </a:solidFill>
                <a:latin typeface="Lantinghei SC Demibold"/>
                <a:ea typeface="Lantinghei SC Demibold"/>
                <a:cs typeface="Lantinghei SC Demibold"/>
                <a:sym typeface="Lantinghei SC Demibold"/>
              </a:defRPr>
            </a:lvl1pPr>
          </a:lstStyle>
          <a:p>
            <a:pPr>
              <a:defRPr sz="1800"/>
            </a:pPr>
            <a:r>
              <a:rPr lang="zh-CN" altLang="en-US" sz="6000" dirty="0">
                <a:solidFill>
                  <a:schemeClr val="bg1"/>
                </a:solidFill>
                <a:latin typeface="微软雅黑" panose="020B0503020204020204" charset="-122"/>
                <a:ea typeface="微软雅黑" panose="020B0503020204020204" charset="-122"/>
                <a:sym typeface="Times New Roman" panose="02020603050405020304" pitchFamily="18" charset="0"/>
              </a:rPr>
              <a:t>文献管理</a:t>
            </a:r>
          </a:p>
        </p:txBody>
      </p:sp>
      <p:sp>
        <p:nvSpPr>
          <p:cNvPr id="12" name="Shape 61"/>
          <p:cNvSpPr/>
          <p:nvPr/>
        </p:nvSpPr>
        <p:spPr>
          <a:xfrm>
            <a:off x="2117403" y="228888"/>
            <a:ext cx="3534410" cy="368935"/>
          </a:xfrm>
          <a:prstGeom prst="rect">
            <a:avLst/>
          </a:prstGeom>
          <a:ln w="12700">
            <a:miter lim="400000"/>
          </a:ln>
        </p:spPr>
        <p:txBody>
          <a:bodyPr wrap="none" lIns="0" tIns="0" rIns="0" bIns="0" anchor="ctr">
            <a:spAutoFit/>
          </a:bodyPr>
          <a:lstStyle>
            <a:lvl1pPr>
              <a:defRPr sz="18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b="0">
                <a:solidFill>
                  <a:srgbClr val="000000"/>
                </a:solidFill>
              </a:defRPr>
            </a:pPr>
            <a:r>
              <a:rPr sz="2400" b="1" dirty="0">
                <a:solidFill>
                  <a:srgbClr val="56A6AF"/>
                </a:solidFill>
                <a:sym typeface="Times New Roman" panose="02020603050405020304" pitchFamily="18" charset="0"/>
              </a:rPr>
              <a:t>第</a:t>
            </a:r>
            <a:r>
              <a:rPr lang="zh-CN" sz="2400" b="1" dirty="0">
                <a:solidFill>
                  <a:srgbClr val="56A6AF"/>
                </a:solidFill>
                <a:sym typeface="Times New Roman" panose="02020603050405020304" pitchFamily="18" charset="0"/>
              </a:rPr>
              <a:t>十一</a:t>
            </a:r>
            <a:r>
              <a:rPr sz="2400" b="1" dirty="0">
                <a:solidFill>
                  <a:srgbClr val="56A6AF"/>
                </a:solidFill>
                <a:sym typeface="Times New Roman" panose="02020603050405020304" pitchFamily="18" charset="0"/>
              </a:rPr>
              <a:t>章  </a:t>
            </a:r>
            <a:r>
              <a:rPr lang="zh-CN" sz="2400" b="1" dirty="0">
                <a:solidFill>
                  <a:srgbClr val="56A6AF"/>
                </a:solidFill>
                <a:sym typeface="Times New Roman" panose="02020603050405020304" pitchFamily="18" charset="0"/>
              </a:rPr>
              <a:t>文献管理与评价</a:t>
            </a:r>
          </a:p>
        </p:txBody>
      </p:sp>
      <p:sp>
        <p:nvSpPr>
          <p:cNvPr id="13" name="Shape 89"/>
          <p:cNvSpPr/>
          <p:nvPr/>
        </p:nvSpPr>
        <p:spPr>
          <a:xfrm>
            <a:off x="7547768" y="2831632"/>
            <a:ext cx="2244725" cy="1134745"/>
          </a:xfrm>
          <a:prstGeom prst="rect">
            <a:avLst/>
          </a:prstGeom>
          <a:ln w="12700">
            <a:miter lim="400000"/>
          </a:ln>
        </p:spPr>
        <p:txBody>
          <a:bodyPr wrap="none" lIns="50800" tIns="50800" rIns="50800" bIns="50800" anchor="ctr">
            <a:spAutoFit/>
          </a:bodyPr>
          <a:lstStyle>
            <a:lvl1pPr>
              <a:lnSpc>
                <a:spcPct val="120000"/>
              </a:lnSpc>
              <a:defRPr sz="5600" b="1">
                <a:solidFill>
                  <a:srgbClr val="56A6AF"/>
                </a:solidFill>
                <a:latin typeface="Lantinghei SC Demibold"/>
                <a:ea typeface="Lantinghei SC Demibold"/>
                <a:cs typeface="Lantinghei SC Demibold"/>
                <a:sym typeface="Lantinghei SC Demibold"/>
              </a:defRPr>
            </a:lvl1pPr>
          </a:lstStyle>
          <a:p>
            <a:pPr lvl="0">
              <a:defRPr sz="1800" b="0">
                <a:solidFill>
                  <a:srgbClr val="000000"/>
                </a:solidFill>
              </a:defRPr>
            </a:pPr>
            <a:r>
              <a:rPr sz="5600" b="1" dirty="0">
                <a:solidFill>
                  <a:srgbClr val="56A6AF"/>
                </a:solidFill>
                <a:latin typeface="微软雅黑" panose="020B0503020204020204" charset="-122"/>
                <a:ea typeface="微软雅黑" panose="020B0503020204020204" charset="-122"/>
                <a:sym typeface="Times New Roman" panose="02020603050405020304" pitchFamily="18" charset="0"/>
              </a:rPr>
              <a:t>第</a:t>
            </a:r>
            <a:r>
              <a:rPr lang="zh-CN" altLang="en-US" sz="5600" b="1" dirty="0">
                <a:solidFill>
                  <a:srgbClr val="56A6AF"/>
                </a:solidFill>
                <a:latin typeface="微软雅黑" panose="020B0503020204020204" charset="-122"/>
                <a:ea typeface="微软雅黑" panose="020B0503020204020204" charset="-122"/>
                <a:sym typeface="Times New Roman" panose="02020603050405020304" pitchFamily="18" charset="0"/>
              </a:rPr>
              <a:t>一</a:t>
            </a:r>
            <a:r>
              <a:rPr sz="5600" b="1" dirty="0">
                <a:solidFill>
                  <a:srgbClr val="56A6AF"/>
                </a:solidFill>
                <a:latin typeface="微软雅黑" panose="020B0503020204020204" charset="-122"/>
                <a:ea typeface="微软雅黑" panose="020B0503020204020204" charset="-122"/>
                <a:sym typeface="Times New Roman" panose="02020603050405020304" pitchFamily="18" charset="0"/>
              </a:rPr>
              <a:t>节</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19" name="组合 18"/>
          <p:cNvGrpSpPr/>
          <p:nvPr/>
        </p:nvGrpSpPr>
        <p:grpSpPr>
          <a:xfrm>
            <a:off x="1354297" y="990263"/>
            <a:ext cx="14631668" cy="7773074"/>
            <a:chOff x="1354297" y="990263"/>
            <a:chExt cx="14631668" cy="7773074"/>
          </a:xfrm>
        </p:grpSpPr>
        <p:grpSp>
          <p:nvGrpSpPr>
            <p:cNvPr id="17" name="组合 16"/>
            <p:cNvGrpSpPr/>
            <p:nvPr/>
          </p:nvGrpSpPr>
          <p:grpSpPr>
            <a:xfrm>
              <a:off x="1354297" y="990263"/>
              <a:ext cx="14631668" cy="7773074"/>
              <a:chOff x="1354297" y="990263"/>
              <a:chExt cx="14631668" cy="7773074"/>
            </a:xfrm>
          </p:grpSpPr>
          <p:pic>
            <p:nvPicPr>
              <p:cNvPr id="8" name="图片 7"/>
              <p:cNvPicPr>
                <a:picLocks noChangeAspect="1"/>
              </p:cNvPicPr>
              <p:nvPr/>
            </p:nvPicPr>
            <p:blipFill>
              <a:blip r:embed="rId2"/>
              <a:stretch>
                <a:fillRect/>
              </a:stretch>
            </p:blipFill>
            <p:spPr>
              <a:xfrm>
                <a:off x="1354297" y="990263"/>
                <a:ext cx="14631668" cy="7773074"/>
              </a:xfrm>
              <a:prstGeom prst="rect">
                <a:avLst/>
              </a:prstGeom>
            </p:spPr>
          </p:pic>
          <p:sp>
            <p:nvSpPr>
              <p:cNvPr id="12" name="矩形 11"/>
              <p:cNvSpPr/>
              <p:nvPr/>
            </p:nvSpPr>
            <p:spPr>
              <a:xfrm>
                <a:off x="6005835" y="5520508"/>
                <a:ext cx="648072"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53907" y="6532984"/>
                <a:ext cx="3267980" cy="19473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4387" y="1420416"/>
              <a:ext cx="792678" cy="182656"/>
            </a:xfrm>
            <a:prstGeom prst="rect">
              <a:avLst/>
            </a:prstGeom>
          </p:spPr>
        </p:pic>
      </p:grpSp>
      <p:sp>
        <p:nvSpPr>
          <p:cNvPr id="20" name="Rectangle 16"/>
          <p:cNvSpPr/>
          <p:nvPr/>
        </p:nvSpPr>
        <p:spPr bwMode="auto">
          <a:xfrm>
            <a:off x="6111028" y="84907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附件管理</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7" name="组合 6"/>
          <p:cNvGrpSpPr/>
          <p:nvPr/>
        </p:nvGrpSpPr>
        <p:grpSpPr>
          <a:xfrm>
            <a:off x="1354297" y="990263"/>
            <a:ext cx="14631668" cy="7773074"/>
            <a:chOff x="1354297" y="990263"/>
            <a:chExt cx="14631668" cy="7773074"/>
          </a:xfrm>
        </p:grpSpPr>
        <p:grpSp>
          <p:nvGrpSpPr>
            <p:cNvPr id="5" name="组合 4"/>
            <p:cNvGrpSpPr/>
            <p:nvPr/>
          </p:nvGrpSpPr>
          <p:grpSpPr>
            <a:xfrm>
              <a:off x="1354297" y="990263"/>
              <a:ext cx="14631668" cy="7773074"/>
              <a:chOff x="1354297" y="990263"/>
              <a:chExt cx="14631668" cy="7773074"/>
            </a:xfrm>
          </p:grpSpPr>
          <p:pic>
            <p:nvPicPr>
              <p:cNvPr id="3" name="图片 2"/>
              <p:cNvPicPr>
                <a:picLocks noChangeAspect="1"/>
              </p:cNvPicPr>
              <p:nvPr/>
            </p:nvPicPr>
            <p:blipFill>
              <a:blip r:embed="rId2"/>
              <a:stretch>
                <a:fillRect/>
              </a:stretch>
            </p:blipFill>
            <p:spPr>
              <a:xfrm>
                <a:off x="1354297" y="990263"/>
                <a:ext cx="14631668" cy="7773074"/>
              </a:xfrm>
              <a:prstGeom prst="rect">
                <a:avLst/>
              </a:prstGeom>
            </p:spPr>
          </p:pic>
          <p:sp>
            <p:nvSpPr>
              <p:cNvPr id="4" name="矩形 3"/>
              <p:cNvSpPr/>
              <p:nvPr/>
            </p:nvSpPr>
            <p:spPr>
              <a:xfrm>
                <a:off x="6653907" y="5956920"/>
                <a:ext cx="5832648" cy="64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4387" y="1420416"/>
              <a:ext cx="792678" cy="182656"/>
            </a:xfrm>
            <a:prstGeom prst="rect">
              <a:avLst/>
            </a:prstGeom>
          </p:spPr>
        </p:pic>
      </p:grpSp>
      <p:sp>
        <p:nvSpPr>
          <p:cNvPr id="9" name="Rectangle 16"/>
          <p:cNvSpPr/>
          <p:nvPr/>
        </p:nvSpPr>
        <p:spPr bwMode="auto">
          <a:xfrm>
            <a:off x="6111028" y="84907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附件管理</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12" name="组合 11"/>
          <p:cNvGrpSpPr/>
          <p:nvPr/>
        </p:nvGrpSpPr>
        <p:grpSpPr>
          <a:xfrm>
            <a:off x="1354297" y="990263"/>
            <a:ext cx="14631668" cy="7773074"/>
            <a:chOff x="1354297" y="990263"/>
            <a:chExt cx="14631668" cy="7773074"/>
          </a:xfrm>
        </p:grpSpPr>
        <p:grpSp>
          <p:nvGrpSpPr>
            <p:cNvPr id="9" name="组合 8"/>
            <p:cNvGrpSpPr/>
            <p:nvPr/>
          </p:nvGrpSpPr>
          <p:grpSpPr>
            <a:xfrm>
              <a:off x="1354297" y="990263"/>
              <a:ext cx="14631668" cy="7773074"/>
              <a:chOff x="1354297" y="990263"/>
              <a:chExt cx="14631668" cy="7773074"/>
            </a:xfrm>
          </p:grpSpPr>
          <p:pic>
            <p:nvPicPr>
              <p:cNvPr id="5" name="图片 4"/>
              <p:cNvPicPr>
                <a:picLocks noChangeAspect="1"/>
              </p:cNvPicPr>
              <p:nvPr/>
            </p:nvPicPr>
            <p:blipFill>
              <a:blip r:embed="rId2"/>
              <a:stretch>
                <a:fillRect/>
              </a:stretch>
            </p:blipFill>
            <p:spPr>
              <a:xfrm>
                <a:off x="1354297" y="990263"/>
                <a:ext cx="14631668" cy="7773074"/>
              </a:xfrm>
              <a:prstGeom prst="rect">
                <a:avLst/>
              </a:prstGeom>
            </p:spPr>
          </p:pic>
          <p:sp>
            <p:nvSpPr>
              <p:cNvPr id="6" name="矩形 5"/>
              <p:cNvSpPr/>
              <p:nvPr/>
            </p:nvSpPr>
            <p:spPr>
              <a:xfrm>
                <a:off x="4124007" y="6028928"/>
                <a:ext cx="9514676"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50051" y="5486304"/>
                <a:ext cx="504056" cy="398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69731" y="4588768"/>
                <a:ext cx="288032"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4387" y="1420416"/>
              <a:ext cx="792678" cy="182656"/>
            </a:xfrm>
            <a:prstGeom prst="rect">
              <a:avLst/>
            </a:prstGeom>
          </p:spPr>
        </p:pic>
      </p:grpSp>
      <p:sp>
        <p:nvSpPr>
          <p:cNvPr id="13" name="Rectangle 16"/>
          <p:cNvSpPr/>
          <p:nvPr/>
        </p:nvSpPr>
        <p:spPr bwMode="auto">
          <a:xfrm>
            <a:off x="6111028" y="84907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附件管理</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5"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2"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8" y="3729023"/>
            <a:ext cx="8674100" cy="45720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文献管理</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01583" y="4319893"/>
            <a:ext cx="8674100" cy="457200"/>
          </a:xfrm>
          <a:prstGeom prst="rect">
            <a:avLst/>
          </a:prstGeom>
          <a:noFill/>
        </p:spPr>
        <p:txBody>
          <a:bodyPr wrap="square">
            <a:spAutoFit/>
          </a:bodyPr>
          <a:lstStyle/>
          <a:p>
            <a:pPr algn="l"/>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全文下载</a:t>
            </a:r>
          </a:p>
        </p:txBody>
      </p:sp>
      <p:sp>
        <p:nvSpPr>
          <p:cNvPr id="105" name="Shape 105"/>
          <p:cNvSpPr/>
          <p:nvPr/>
        </p:nvSpPr>
        <p:spPr>
          <a:xfrm>
            <a:off x="3437733"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grpSp>
        <p:nvGrpSpPr>
          <p:cNvPr id="26" name="组合 25"/>
          <p:cNvGrpSpPr/>
          <p:nvPr/>
        </p:nvGrpSpPr>
        <p:grpSpPr>
          <a:xfrm>
            <a:off x="1354297" y="990263"/>
            <a:ext cx="14631668" cy="7773074"/>
            <a:chOff x="1354297" y="990263"/>
            <a:chExt cx="14631668" cy="7773074"/>
          </a:xfrm>
        </p:grpSpPr>
        <p:grpSp>
          <p:nvGrpSpPr>
            <p:cNvPr id="24" name="组合 23"/>
            <p:cNvGrpSpPr/>
            <p:nvPr/>
          </p:nvGrpSpPr>
          <p:grpSpPr>
            <a:xfrm>
              <a:off x="1354297" y="990263"/>
              <a:ext cx="14631668" cy="7773074"/>
              <a:chOff x="1354297" y="990263"/>
              <a:chExt cx="14631668" cy="7773074"/>
            </a:xfrm>
          </p:grpSpPr>
          <p:pic>
            <p:nvPicPr>
              <p:cNvPr id="23" name="图片 22"/>
              <p:cNvPicPr>
                <a:picLocks noChangeAspect="1"/>
              </p:cNvPicPr>
              <p:nvPr/>
            </p:nvPicPr>
            <p:blipFill>
              <a:blip r:embed="rId2"/>
              <a:stretch>
                <a:fillRect/>
              </a:stretch>
            </p:blipFill>
            <p:spPr>
              <a:xfrm>
                <a:off x="1354297" y="990263"/>
                <a:ext cx="14631668" cy="7773074"/>
              </a:xfrm>
              <a:prstGeom prst="rect">
                <a:avLst/>
              </a:prstGeom>
            </p:spPr>
          </p:pic>
          <p:grpSp>
            <p:nvGrpSpPr>
              <p:cNvPr id="21" name="组合 20"/>
              <p:cNvGrpSpPr/>
              <p:nvPr/>
            </p:nvGrpSpPr>
            <p:grpSpPr>
              <a:xfrm>
                <a:off x="5141739" y="1205970"/>
                <a:ext cx="6332795" cy="6261854"/>
                <a:chOff x="5141739" y="1205970"/>
                <a:chExt cx="6332795" cy="6261854"/>
              </a:xfrm>
            </p:grpSpPr>
            <p:sp>
              <p:nvSpPr>
                <p:cNvPr id="17" name="矩形 16"/>
                <p:cNvSpPr/>
                <p:nvPr/>
              </p:nvSpPr>
              <p:spPr>
                <a:xfrm>
                  <a:off x="5141739" y="1205970"/>
                  <a:ext cx="648072" cy="6464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a:stretch>
                  <a:fillRect/>
                </a:stretch>
              </p:blipFill>
              <p:spPr>
                <a:xfrm>
                  <a:off x="5865728" y="2285775"/>
                  <a:ext cx="5608806" cy="5182049"/>
                </a:xfrm>
                <a:prstGeom prst="rect">
                  <a:avLst/>
                </a:prstGeom>
              </p:spPr>
            </p:pic>
            <p:sp>
              <p:nvSpPr>
                <p:cNvPr id="20" name="矩形 19"/>
                <p:cNvSpPr/>
                <p:nvPr/>
              </p:nvSpPr>
              <p:spPr>
                <a:xfrm>
                  <a:off x="5889739" y="4230307"/>
                  <a:ext cx="5372680" cy="2864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0453" y="1420416"/>
              <a:ext cx="868502" cy="200128"/>
            </a:xfrm>
            <a:prstGeom prst="rect">
              <a:avLst/>
            </a:prstGeom>
          </p:spPr>
        </p:pic>
      </p:grpSp>
      <p:sp>
        <p:nvSpPr>
          <p:cNvPr id="27" name="Rectangle 16"/>
          <p:cNvSpPr/>
          <p:nvPr/>
        </p:nvSpPr>
        <p:spPr bwMode="auto">
          <a:xfrm>
            <a:off x="6111028" y="8490707"/>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全文下载</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1"/>
          <p:cNvSpPr/>
          <p:nvPr/>
        </p:nvSpPr>
        <p:spPr>
          <a:xfrm>
            <a:off x="2117407"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pic>
        <p:nvPicPr>
          <p:cNvPr id="2" name="图片 1"/>
          <p:cNvPicPr>
            <a:picLocks noChangeAspect="1"/>
          </p:cNvPicPr>
          <p:nvPr/>
        </p:nvPicPr>
        <p:blipFill>
          <a:blip r:embed="rId2"/>
          <a:stretch>
            <a:fillRect/>
          </a:stretch>
        </p:blipFill>
        <p:spPr>
          <a:xfrm>
            <a:off x="4493260" y="1564005"/>
            <a:ext cx="8144510" cy="6671945"/>
          </a:xfrm>
          <a:prstGeom prst="rect">
            <a:avLst/>
          </a:prstGeom>
        </p:spPr>
      </p:pic>
      <p:sp>
        <p:nvSpPr>
          <p:cNvPr id="5" name="Rectangle 16"/>
          <p:cNvSpPr/>
          <p:nvPr/>
        </p:nvSpPr>
        <p:spPr bwMode="auto">
          <a:xfrm>
            <a:off x="5861819" y="8117160"/>
            <a:ext cx="5118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全文下载</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6"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8"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3"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9" y="3729023"/>
            <a:ext cx="10464802" cy="1753235"/>
          </a:xfrm>
          <a:prstGeom prst="rect">
            <a:avLst/>
          </a:prstGeom>
          <a:noFill/>
        </p:spPr>
        <p:txBody>
          <a:bodyPr wrap="square">
            <a:spAutoFit/>
          </a:bodyPr>
          <a:lstStyle/>
          <a:p>
            <a:pPr algn="l">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err="1">
                <a:latin typeface="微软雅黑" panose="020B0503020204020204" charset="-122"/>
                <a:ea typeface="微软雅黑" panose="020B0503020204020204" charset="-122"/>
                <a:cs typeface="微软雅黑" panose="020B0503020204020204" charset="-122"/>
              </a:rPr>
              <a:t>数据分析</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NE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提供一定的数据分析功能，用户可利用其自带功能对数据库里的文献题录信息进行单一元数据字段的信息统计，或针对多值字段构造共现词频矩阵、相关系数和相异系数矩阵计算及词云图的绘制等；</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4"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
          <p:cNvSpPr/>
          <p:nvPr/>
        </p:nvSpPr>
        <p:spPr bwMode="auto">
          <a:xfrm>
            <a:off x="6088001" y="8408085"/>
            <a:ext cx="47900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利用</a:t>
            </a: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进行数据分析</a:t>
            </a:r>
          </a:p>
        </p:txBody>
      </p:sp>
      <p:sp>
        <p:nvSpPr>
          <p:cNvPr id="2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8" name="组合 7"/>
          <p:cNvGrpSpPr/>
          <p:nvPr/>
        </p:nvGrpSpPr>
        <p:grpSpPr>
          <a:xfrm>
            <a:off x="1685441" y="1079149"/>
            <a:ext cx="14041474" cy="7576324"/>
            <a:chOff x="1685441" y="1079149"/>
            <a:chExt cx="14041474" cy="7576324"/>
          </a:xfrm>
        </p:grpSpPr>
        <p:grpSp>
          <p:nvGrpSpPr>
            <p:cNvPr id="2" name="组合 1"/>
            <p:cNvGrpSpPr/>
            <p:nvPr/>
          </p:nvGrpSpPr>
          <p:grpSpPr>
            <a:xfrm>
              <a:off x="1685441" y="1079149"/>
              <a:ext cx="14041474" cy="7576324"/>
              <a:chOff x="1685441" y="1079149"/>
              <a:chExt cx="14041474" cy="7576324"/>
            </a:xfrm>
          </p:grpSpPr>
          <p:pic>
            <p:nvPicPr>
              <p:cNvPr id="4" name="图片 3"/>
              <p:cNvPicPr>
                <a:picLocks noChangeAspect="1"/>
              </p:cNvPicPr>
              <p:nvPr/>
            </p:nvPicPr>
            <p:blipFill>
              <a:blip r:embed="rId3"/>
              <a:stretch>
                <a:fillRect/>
              </a:stretch>
            </p:blipFill>
            <p:spPr>
              <a:xfrm>
                <a:off x="1685441" y="1079149"/>
                <a:ext cx="14041474" cy="757632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6852" y="4300736"/>
                <a:ext cx="520751" cy="120770"/>
              </a:xfrm>
              <a:prstGeom prst="rect">
                <a:avLst/>
              </a:prstGeom>
            </p:spPr>
          </p:pic>
          <p:sp>
            <p:nvSpPr>
              <p:cNvPr id="25" name="矩形 24"/>
              <p:cNvSpPr/>
              <p:nvPr/>
            </p:nvSpPr>
            <p:spPr>
              <a:xfrm>
                <a:off x="6437883" y="1276400"/>
                <a:ext cx="777975" cy="6486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1545" y="1485826"/>
              <a:ext cx="894929" cy="206218"/>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20"/>
          <p:cNvSpPr txBox="1"/>
          <p:nvPr/>
        </p:nvSpPr>
        <p:spPr>
          <a:xfrm>
            <a:off x="773160" y="4212341"/>
            <a:ext cx="9615768" cy="4443132"/>
          </a:xfrm>
          <a:prstGeom prst="rect">
            <a:avLst/>
          </a:prstGeom>
        </p:spPr>
        <p:txBody>
          <a:bodyPr vert="horz" wrap="square" lIns="68580" tIns="34290" rIns="68580" bIns="3429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Ø"/>
            </a:pPr>
            <a:endParaRPr lang="zh-CN" altLang="en-US" sz="2400" dirty="0">
              <a:solidFill>
                <a:srgbClr val="094162"/>
              </a:solidFill>
              <a:latin typeface="黑体" panose="02010609060101010101" pitchFamily="49" charset="-122"/>
              <a:sym typeface="Helvetica"/>
            </a:endParaRPr>
          </a:p>
        </p:txBody>
      </p:sp>
      <p:sp>
        <p:nvSpPr>
          <p:cNvPr id="21" name="Rectangle 16"/>
          <p:cNvSpPr/>
          <p:nvPr/>
        </p:nvSpPr>
        <p:spPr bwMode="auto">
          <a:xfrm>
            <a:off x="6242451" y="8411211"/>
            <a:ext cx="4481195"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利用</a:t>
            </a: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进行数据分析</a:t>
            </a:r>
          </a:p>
        </p:txBody>
      </p:sp>
      <p:sp>
        <p:nvSpPr>
          <p:cNvPr id="22" name="Shape 101"/>
          <p:cNvSpPr/>
          <p:nvPr/>
        </p:nvSpPr>
        <p:spPr>
          <a:xfrm>
            <a:off x="2117404"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3" name="组合 2"/>
          <p:cNvGrpSpPr/>
          <p:nvPr/>
        </p:nvGrpSpPr>
        <p:grpSpPr>
          <a:xfrm>
            <a:off x="2981325" y="1420495"/>
            <a:ext cx="11143615" cy="7097395"/>
            <a:chOff x="3214656" y="1455748"/>
            <a:chExt cx="9800818" cy="6183207"/>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6853" y="4300736"/>
              <a:ext cx="520751" cy="120770"/>
            </a:xfrm>
            <a:prstGeom prst="rect">
              <a:avLst/>
            </a:prstGeom>
          </p:spPr>
        </p:pic>
        <p:pic>
          <p:nvPicPr>
            <p:cNvPr id="8" name="图片 7"/>
            <p:cNvPicPr>
              <a:picLocks noChangeAspect="1"/>
            </p:cNvPicPr>
            <p:nvPr/>
          </p:nvPicPr>
          <p:blipFill>
            <a:blip r:embed="rId4"/>
            <a:stretch>
              <a:fillRect/>
            </a:stretch>
          </p:blipFill>
          <p:spPr>
            <a:xfrm>
              <a:off x="3214656" y="1455748"/>
              <a:ext cx="9800818" cy="6183207"/>
            </a:xfrm>
            <a:prstGeom prst="rect">
              <a:avLst/>
            </a:prstGeom>
          </p:spPr>
        </p:pic>
        <p:sp>
          <p:nvSpPr>
            <p:cNvPr id="25" name="矩形 24"/>
            <p:cNvSpPr/>
            <p:nvPr/>
          </p:nvSpPr>
          <p:spPr>
            <a:xfrm>
              <a:off x="8353959" y="1909100"/>
              <a:ext cx="2548420" cy="6827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04170" y="7055274"/>
              <a:ext cx="911304" cy="5303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337812" y="1894074"/>
              <a:ext cx="4889792" cy="6827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
          <p:cNvSpPr/>
          <p:nvPr/>
        </p:nvSpPr>
        <p:spPr bwMode="auto">
          <a:xfrm>
            <a:off x="6242451" y="8411211"/>
            <a:ext cx="4481195"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利用</a:t>
            </a: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进行数据分析</a:t>
            </a:r>
          </a:p>
        </p:txBody>
      </p:sp>
      <p:sp>
        <p:nvSpPr>
          <p:cNvPr id="22" name="Shape 101"/>
          <p:cNvSpPr/>
          <p:nvPr/>
        </p:nvSpPr>
        <p:spPr>
          <a:xfrm>
            <a:off x="2117404"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2" name="组合 1"/>
          <p:cNvGrpSpPr/>
          <p:nvPr/>
        </p:nvGrpSpPr>
        <p:grpSpPr>
          <a:xfrm>
            <a:off x="4659087" y="1652693"/>
            <a:ext cx="8601865" cy="5758557"/>
            <a:chOff x="4659087" y="1652693"/>
            <a:chExt cx="8601865" cy="5758557"/>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6853" y="4300736"/>
              <a:ext cx="520751" cy="120770"/>
            </a:xfrm>
            <a:prstGeom prst="rect">
              <a:avLst/>
            </a:prstGeom>
          </p:spPr>
        </p:pic>
        <p:pic>
          <p:nvPicPr>
            <p:cNvPr id="14" name="图片 13"/>
            <p:cNvPicPr>
              <a:picLocks noChangeAspect="1"/>
            </p:cNvPicPr>
            <p:nvPr/>
          </p:nvPicPr>
          <p:blipFill>
            <a:blip r:embed="rId4"/>
            <a:stretch>
              <a:fillRect/>
            </a:stretch>
          </p:blipFill>
          <p:spPr>
            <a:xfrm>
              <a:off x="4659087" y="1652693"/>
              <a:ext cx="8601865" cy="5758557"/>
            </a:xfrm>
            <a:prstGeom prst="rect">
              <a:avLst/>
            </a:prstGeom>
          </p:spPr>
        </p:pic>
        <p:sp>
          <p:nvSpPr>
            <p:cNvPr id="25" name="矩形 24"/>
            <p:cNvSpPr/>
            <p:nvPr/>
          </p:nvSpPr>
          <p:spPr>
            <a:xfrm>
              <a:off x="11838483" y="6939581"/>
              <a:ext cx="936104" cy="4716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72013" y="1924472"/>
              <a:ext cx="5006230" cy="50405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3437731" y="3115697"/>
            <a:ext cx="11114418" cy="1468479"/>
          </a:xfrm>
          <a:prstGeom prst="rect">
            <a:avLst/>
          </a:prstGeom>
          <a:ln w="12700">
            <a:miter lim="400000"/>
          </a:ln>
        </p:spPr>
        <p:txBody>
          <a:bodyPr wrap="square" lIns="50800" tIns="50800" rIns="50800" bIns="50800" anchor="t">
            <a:spAutoFit/>
          </a:bodyPr>
          <a:lstStyle/>
          <a:p>
            <a:pPr lvl="0" algn="l">
              <a:lnSpc>
                <a:spcPct val="200000"/>
              </a:lnSpc>
              <a:defRPr sz="1800"/>
            </a:pPr>
            <a:r>
              <a:rPr lang="zh-CN" altLang="en-US" sz="24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（一）概念</a:t>
            </a:r>
            <a:endParaRPr lang="en-US" sz="24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a:p>
            <a:pPr lvl="0" algn="l">
              <a:lnSpc>
                <a:spcPct val="200000"/>
              </a:lnSpc>
              <a:defRPr sz="1800"/>
            </a:pPr>
            <a:r>
              <a:rPr lang="zh-CN" altLang="en-US" sz="24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（二）功能与价值</a:t>
            </a:r>
            <a:endParaRPr lang="en-US" sz="2400"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05" name="Shape 105"/>
          <p:cNvSpPr/>
          <p:nvPr/>
        </p:nvSpPr>
        <p:spPr>
          <a:xfrm>
            <a:off x="3437731" y="1700565"/>
            <a:ext cx="10464802" cy="65532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一、文献管理概述</a:t>
            </a:r>
          </a:p>
        </p:txBody>
      </p:sp>
      <p:sp>
        <p:nvSpPr>
          <p:cNvPr id="106"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0"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en-US" alt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
          <p:cNvSpPr/>
          <p:nvPr/>
        </p:nvSpPr>
        <p:spPr bwMode="auto">
          <a:xfrm>
            <a:off x="6242451" y="8411211"/>
            <a:ext cx="4481195"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利用</a:t>
            </a: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进行数据分析</a:t>
            </a:r>
          </a:p>
        </p:txBody>
      </p:sp>
      <p:sp>
        <p:nvSpPr>
          <p:cNvPr id="22" name="Shape 101"/>
          <p:cNvSpPr/>
          <p:nvPr/>
        </p:nvSpPr>
        <p:spPr>
          <a:xfrm>
            <a:off x="2117404"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2" name="组合 1"/>
          <p:cNvGrpSpPr/>
          <p:nvPr/>
        </p:nvGrpSpPr>
        <p:grpSpPr>
          <a:xfrm>
            <a:off x="5511800" y="2291059"/>
            <a:ext cx="5843396" cy="4030208"/>
            <a:chOff x="5511800" y="2291059"/>
            <a:chExt cx="5843396" cy="4030208"/>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6853" y="4300736"/>
              <a:ext cx="520751" cy="120770"/>
            </a:xfrm>
            <a:prstGeom prst="rect">
              <a:avLst/>
            </a:prstGeom>
          </p:spPr>
        </p:pic>
        <p:pic>
          <p:nvPicPr>
            <p:cNvPr id="18" name="图片 17"/>
            <p:cNvPicPr>
              <a:picLocks noChangeAspect="1"/>
            </p:cNvPicPr>
            <p:nvPr/>
          </p:nvPicPr>
          <p:blipFill rotWithShape="1">
            <a:blip r:embed="rId4"/>
            <a:srcRect l="1060"/>
            <a:stretch>
              <a:fillRect/>
            </a:stretch>
          </p:blipFill>
          <p:spPr>
            <a:xfrm>
              <a:off x="5511800" y="2291059"/>
              <a:ext cx="5843396" cy="4030208"/>
            </a:xfrm>
            <a:prstGeom prst="rect">
              <a:avLst/>
            </a:prstGeom>
          </p:spPr>
        </p:pic>
        <p:sp>
          <p:nvSpPr>
            <p:cNvPr id="25" name="矩形 24"/>
            <p:cNvSpPr/>
            <p:nvPr/>
          </p:nvSpPr>
          <p:spPr>
            <a:xfrm>
              <a:off x="9630551" y="5661124"/>
              <a:ext cx="839780" cy="3678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42451" y="3130253"/>
              <a:ext cx="4299888" cy="25308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7"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9"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53664" y="3076598"/>
            <a:ext cx="1871980" cy="51816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9" name="文本框 8"/>
          <p:cNvSpPr txBox="1"/>
          <p:nvPr/>
        </p:nvSpPr>
        <p:spPr>
          <a:xfrm>
            <a:off x="3405639" y="3729023"/>
            <a:ext cx="10464801" cy="1569660"/>
          </a:xfrm>
          <a:prstGeom prst="rect">
            <a:avLst/>
          </a:prstGeom>
          <a:noFill/>
        </p:spPr>
        <p:txBody>
          <a:bodyPr wrap="square">
            <a:spAutoFit/>
          </a:bodyPr>
          <a:lstStyle/>
          <a:p>
            <a:pPr algn="l"/>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err="1">
                <a:latin typeface="微软雅黑" panose="020B0503020204020204" charset="-122"/>
                <a:ea typeface="微软雅黑" panose="020B0503020204020204" charset="-122"/>
                <a:cs typeface="微软雅黑" panose="020B0503020204020204" charset="-122"/>
              </a:rPr>
              <a:t>文章写作</a:t>
            </a:r>
            <a:r>
              <a:rPr lang="zh-CN" altLang="en-US" sz="2400" dirty="0">
                <a:latin typeface="微软雅黑" panose="020B0503020204020204" charset="-122"/>
                <a:ea typeface="微软雅黑" panose="020B0503020204020204" charset="-122"/>
                <a:cs typeface="微软雅黑" panose="020B0503020204020204" charset="-122"/>
              </a:rPr>
              <a:t>：文章写作：</a:t>
            </a:r>
            <a:r>
              <a:rPr lang="en-US" altLang="zh-CN" sz="2400" dirty="0">
                <a:latin typeface="微软雅黑" panose="020B0503020204020204" charset="-122"/>
                <a:ea typeface="微软雅黑" panose="020B0503020204020204" charset="-122"/>
                <a:cs typeface="微软雅黑" panose="020B0503020204020204" charset="-122"/>
              </a:rPr>
              <a:t>NE</a:t>
            </a:r>
            <a:r>
              <a:rPr lang="zh-CN" altLang="en-US" sz="2400" dirty="0">
                <a:latin typeface="微软雅黑" panose="020B0503020204020204" charset="-122"/>
                <a:ea typeface="微软雅黑" panose="020B0503020204020204" charset="-122"/>
                <a:cs typeface="微软雅黑" panose="020B0503020204020204" charset="-122"/>
              </a:rPr>
              <a:t>安装完成后，会在对应的文档编辑软件中生成相应的插件，用户可利用该插件插入参考文献。</a:t>
            </a:r>
            <a:r>
              <a:rPr lang="en-US" altLang="zh-CN" sz="2400" dirty="0">
                <a:latin typeface="微软雅黑" panose="020B0503020204020204" charset="-122"/>
                <a:ea typeface="微软雅黑" panose="020B0503020204020204" charset="-122"/>
                <a:cs typeface="微软雅黑" panose="020B0503020204020204" charset="-122"/>
              </a:rPr>
              <a:t>NE</a:t>
            </a:r>
            <a:r>
              <a:rPr lang="zh-CN" altLang="en-US" sz="2400" dirty="0">
                <a:latin typeface="微软雅黑" panose="020B0503020204020204" charset="-122"/>
                <a:ea typeface="微软雅黑" panose="020B0503020204020204" charset="-122"/>
                <a:cs typeface="微软雅黑" panose="020B0503020204020204" charset="-122"/>
              </a:rPr>
              <a:t>还提供论文全文查重功能。</a:t>
            </a:r>
          </a:p>
          <a:p>
            <a:pPr algn="l"/>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05" name="Shape 105"/>
          <p:cNvSpPr/>
          <p:nvPr/>
        </p:nvSpPr>
        <p:spPr>
          <a:xfrm>
            <a:off x="3437735" y="1703105"/>
            <a:ext cx="10464802" cy="650240"/>
          </a:xfrm>
          <a:prstGeom prst="rect">
            <a:avLst/>
          </a:prstGeom>
          <a:ln w="12700">
            <a:miter lim="400000"/>
          </a:ln>
        </p:spPr>
        <p:txBody>
          <a:bodyPr wrap="square" lIns="50800" tIns="50800" rIns="50800" bIns="50800" anchor="ctr">
            <a:spAutoFit/>
          </a:bodyPr>
          <a:lstStyle>
            <a:lvl1pPr>
              <a:defRPr sz="3200" b="1">
                <a:solidFill>
                  <a:srgbClr val="56A6A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b="0">
                <a:solidFill>
                  <a:srgbClr val="000000"/>
                </a:solidFill>
              </a:defRPr>
            </a:pPr>
            <a:r>
              <a:rPr lang="zh-CN" altLang="en-US" sz="3600" b="1" dirty="0">
                <a:sym typeface="Times New Roman" panose="02020603050405020304" pitchFamily="18" charset="0"/>
              </a:rPr>
              <a:t>（一）</a:t>
            </a:r>
            <a:r>
              <a:rPr lang="en-US" altLang="zh-CN" sz="3600" b="1" dirty="0" err="1">
                <a:sym typeface="Times New Roman" panose="02020603050405020304" pitchFamily="18" charset="0"/>
              </a:rPr>
              <a:t>NoteExpress</a:t>
            </a:r>
            <a:endParaRPr lang="en-US" altLang="zh-CN" sz="3600" b="1" dirty="0">
              <a:sym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6"/>
          <p:cNvSpPr/>
          <p:nvPr/>
        </p:nvSpPr>
        <p:spPr bwMode="auto">
          <a:xfrm>
            <a:off x="6275084" y="8383074"/>
            <a:ext cx="47900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使用</a:t>
            </a: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插入参考文献</a:t>
            </a:r>
          </a:p>
        </p:txBody>
      </p:sp>
      <p:sp>
        <p:nvSpPr>
          <p:cNvPr id="17"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11" name="组合 10"/>
          <p:cNvGrpSpPr/>
          <p:nvPr/>
        </p:nvGrpSpPr>
        <p:grpSpPr>
          <a:xfrm>
            <a:off x="1588890" y="904410"/>
            <a:ext cx="14162482" cy="7478664"/>
            <a:chOff x="1588890" y="904410"/>
            <a:chExt cx="14162482" cy="7478664"/>
          </a:xfrm>
        </p:grpSpPr>
        <p:sp>
          <p:nvSpPr>
            <p:cNvPr id="2" name="Shape 1120"/>
            <p:cNvSpPr txBox="1"/>
            <p:nvPr/>
          </p:nvSpPr>
          <p:spPr>
            <a:xfrm>
              <a:off x="1588890" y="1204392"/>
              <a:ext cx="14162482" cy="6757362"/>
            </a:xfrm>
            <a:prstGeom prst="rect">
              <a:avLst/>
            </a:prstGeom>
          </p:spPr>
          <p:txBody>
            <a:bodyPr vert="horz" wrap="square" lIns="68580" tIns="34290" rIns="68580" bIns="3429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Ø"/>
              </a:pPr>
              <a:endParaRPr lang="zh-CN" altLang="en-US" sz="2400" dirty="0">
                <a:solidFill>
                  <a:srgbClr val="094162"/>
                </a:solidFill>
                <a:latin typeface="黑体" panose="02010609060101010101" pitchFamily="49" charset="-122"/>
                <a:sym typeface="Helvetica"/>
              </a:endParaRPr>
            </a:p>
          </p:txBody>
        </p:sp>
        <p:pic>
          <p:nvPicPr>
            <p:cNvPr id="4" name="图片 3"/>
            <p:cNvPicPr>
              <a:picLocks noChangeAspect="1"/>
            </p:cNvPicPr>
            <p:nvPr/>
          </p:nvPicPr>
          <p:blipFill>
            <a:blip r:embed="rId3"/>
            <a:stretch>
              <a:fillRect/>
            </a:stretch>
          </p:blipFill>
          <p:spPr>
            <a:xfrm>
              <a:off x="1853613" y="904410"/>
              <a:ext cx="13633035" cy="7478664"/>
            </a:xfrm>
            <a:prstGeom prst="rect">
              <a:avLst/>
            </a:prstGeom>
          </p:spPr>
        </p:pic>
        <p:sp>
          <p:nvSpPr>
            <p:cNvPr id="25" name="矩形 24"/>
            <p:cNvSpPr/>
            <p:nvPr/>
          </p:nvSpPr>
          <p:spPr>
            <a:xfrm>
              <a:off x="10470331" y="6749008"/>
              <a:ext cx="792088"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509891" y="2830555"/>
              <a:ext cx="2304256" cy="13261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73875" y="1541403"/>
              <a:ext cx="331960" cy="5990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840156" y="1515367"/>
              <a:ext cx="471888" cy="4926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553764" y="1196375"/>
              <a:ext cx="972351" cy="3498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6"/>
          <p:cNvSpPr/>
          <p:nvPr/>
        </p:nvSpPr>
        <p:spPr bwMode="auto">
          <a:xfrm>
            <a:off x="6429534" y="8386200"/>
            <a:ext cx="4481195"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Arial" panose="020B0604020202020204" pitchFamily="34" charset="0"/>
              <a:cs typeface="宋体" panose="02010600030101010101" pitchFamily="2" charset="-122"/>
            </a:endParaRPr>
          </a:p>
          <a:p>
            <a:pPr indent="304800" fontAlgn="base">
              <a:spcBef>
                <a:spcPct val="0"/>
              </a:spcBef>
              <a:spcAft>
                <a:spcPct val="0"/>
              </a:spcAft>
            </a:pPr>
            <a:r>
              <a:rPr lang="zh-CN" altLang="en-US" sz="2400" dirty="0">
                <a:solidFill>
                  <a:schemeClr val="tx1"/>
                </a:solidFill>
                <a:latin typeface="微软雅黑" panose="020B0503020204020204" charset="-122"/>
                <a:ea typeface="微软雅黑" panose="020B0503020204020204" charset="-122"/>
              </a:rPr>
              <a:t>使用</a:t>
            </a:r>
            <a:r>
              <a:rPr lang="en-US" altLang="zh-CN" sz="2400" dirty="0" err="1">
                <a:solidFill>
                  <a:schemeClr val="tx1"/>
                </a:solidFill>
                <a:latin typeface="微软雅黑" panose="020B0503020204020204" charset="-122"/>
                <a:ea typeface="微软雅黑" panose="020B0503020204020204" charset="-122"/>
              </a:rPr>
              <a:t>NoteExpress</a:t>
            </a:r>
            <a:r>
              <a:rPr lang="zh-CN" altLang="en-US" sz="2400" dirty="0">
                <a:solidFill>
                  <a:schemeClr val="tx1"/>
                </a:solidFill>
                <a:latin typeface="微软雅黑" panose="020B0503020204020204" charset="-122"/>
                <a:ea typeface="微软雅黑" panose="020B0503020204020204" charset="-122"/>
              </a:rPr>
              <a:t>插入参考文献</a:t>
            </a:r>
          </a:p>
        </p:txBody>
      </p:sp>
      <p:sp>
        <p:nvSpPr>
          <p:cNvPr id="17" name="Shape 101"/>
          <p:cNvSpPr/>
          <p:nvPr/>
        </p:nvSpPr>
        <p:spPr>
          <a:xfrm>
            <a:off x="2117404" y="204134"/>
            <a:ext cx="2006600" cy="406400"/>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管理</a:t>
            </a:r>
            <a:endParaRPr lang="zh-CN" altLang="en-US" sz="2000" dirty="0">
              <a:latin typeface="微软雅黑" panose="020B0503020204020204" charset="-122"/>
              <a:ea typeface="微软雅黑" panose="020B0503020204020204" charset="-122"/>
              <a:sym typeface="Times New Roman" panose="02020603050405020304" pitchFamily="18" charset="0"/>
            </a:endParaRPr>
          </a:p>
        </p:txBody>
      </p:sp>
      <p:grpSp>
        <p:nvGrpSpPr>
          <p:cNvPr id="2" name="组合 1"/>
          <p:cNvGrpSpPr/>
          <p:nvPr/>
        </p:nvGrpSpPr>
        <p:grpSpPr>
          <a:xfrm>
            <a:off x="1853565" y="908050"/>
            <a:ext cx="13632815" cy="7478395"/>
            <a:chOff x="1853565" y="908050"/>
            <a:chExt cx="13632815" cy="7478395"/>
          </a:xfrm>
        </p:grpSpPr>
        <p:grpSp>
          <p:nvGrpSpPr>
            <p:cNvPr id="24" name="组合 23"/>
            <p:cNvGrpSpPr/>
            <p:nvPr/>
          </p:nvGrpSpPr>
          <p:grpSpPr>
            <a:xfrm>
              <a:off x="1853565" y="908050"/>
              <a:ext cx="13632815" cy="7478395"/>
              <a:chOff x="0" y="0"/>
              <a:chExt cx="5274310" cy="2803525"/>
            </a:xfrm>
          </p:grpSpPr>
          <p:pic>
            <p:nvPicPr>
              <p:cNvPr id="25" name="图片 24"/>
              <p:cNvPicPr>
                <a:picLocks noChangeAspect="1"/>
              </p:cNvPicPr>
              <p:nvPr/>
            </p:nvPicPr>
            <p:blipFill>
              <a:blip r:embed="rId3"/>
              <a:stretch>
                <a:fillRect/>
              </a:stretch>
            </p:blipFill>
            <p:spPr>
              <a:xfrm>
                <a:off x="0" y="0"/>
                <a:ext cx="5274310" cy="2803525"/>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608" y="144780"/>
                <a:ext cx="266700" cy="62230"/>
              </a:xfrm>
              <a:prstGeom prst="rect">
                <a:avLst/>
              </a:prstGeom>
            </p:spPr>
          </p:pic>
        </p:grpSp>
        <p:sp>
          <p:nvSpPr>
            <p:cNvPr id="30" name="矩形 29"/>
            <p:cNvSpPr/>
            <p:nvPr/>
          </p:nvSpPr>
          <p:spPr>
            <a:xfrm>
              <a:off x="5973938" y="1132384"/>
              <a:ext cx="607961" cy="6051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493667" y="2140495"/>
              <a:ext cx="4481194" cy="216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437731" y="3076598"/>
            <a:ext cx="2800768"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1.EndNote</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简介</a:t>
            </a:r>
          </a:p>
        </p:txBody>
      </p:sp>
      <p:sp>
        <p:nvSpPr>
          <p:cNvPr id="6" name="文本框 5"/>
          <p:cNvSpPr txBox="1"/>
          <p:nvPr>
            <p:custDataLst>
              <p:tags r:id="rId1"/>
            </p:custDataLst>
          </p:nvPr>
        </p:nvSpPr>
        <p:spPr>
          <a:xfrm>
            <a:off x="3437731" y="4063732"/>
            <a:ext cx="11546205" cy="2797048"/>
          </a:xfrm>
          <a:prstGeom prst="rect">
            <a:avLst/>
          </a:prstGeom>
        </p:spPr>
        <p:txBody>
          <a:bodyPr wrap="square">
            <a:spAutoFit/>
          </a:bodyPr>
          <a:lstStyle/>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开发公司：</a:t>
            </a:r>
            <a:r>
              <a:rPr lang="en-US" altLang="zh-CN" sz="2400" dirty="0">
                <a:latin typeface="微软雅黑" panose="020B0503020204020204" charset="-122"/>
                <a:ea typeface="微软雅黑" panose="020B0503020204020204" charset="-122"/>
                <a:cs typeface="微软雅黑" panose="020B0503020204020204" charset="-122"/>
              </a:rPr>
              <a:t>Clarivate Analytics</a:t>
            </a:r>
            <a:r>
              <a:rPr lang="zh-CN" altLang="en-US" sz="2400" dirty="0">
                <a:latin typeface="微软雅黑" panose="020B0503020204020204" charset="-122"/>
                <a:ea typeface="微软雅黑" panose="020B0503020204020204" charset="-122"/>
                <a:cs typeface="微软雅黑" panose="020B0503020204020204" charset="-122"/>
              </a:rPr>
              <a:t>公司；</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最新版本（</a:t>
            </a:r>
            <a:r>
              <a:rPr lang="en-US" altLang="zh-CN" sz="2400" dirty="0">
                <a:latin typeface="微软雅黑" panose="020B0503020204020204" charset="-122"/>
                <a:ea typeface="微软雅黑" panose="020B0503020204020204" charset="-122"/>
                <a:cs typeface="微软雅黑" panose="020B0503020204020204" charset="-122"/>
              </a:rPr>
              <a:t>2023</a:t>
            </a:r>
            <a:r>
              <a:rPr lang="zh-CN" altLang="en-US" sz="2400" dirty="0">
                <a:latin typeface="微软雅黑" panose="020B0503020204020204" charset="-122"/>
                <a:ea typeface="微软雅黑" panose="020B0503020204020204" charset="-122"/>
                <a:cs typeface="微软雅黑" panose="020B0503020204020204" charset="-122"/>
              </a:rPr>
              <a:t>年）：</a:t>
            </a:r>
            <a:r>
              <a:rPr lang="en-US" altLang="zh-CN" sz="2400" dirty="0">
                <a:latin typeface="微软雅黑" panose="020B0503020204020204" charset="-122"/>
                <a:ea typeface="微软雅黑" panose="020B0503020204020204" charset="-122"/>
                <a:cs typeface="微软雅黑" panose="020B0503020204020204" charset="-122"/>
              </a:rPr>
              <a:t>EndNote 21</a:t>
            </a:r>
            <a:r>
              <a:rPr lang="zh-CN" altLang="en-US" sz="2400" dirty="0">
                <a:latin typeface="微软雅黑" panose="020B0503020204020204" charset="-122"/>
                <a:ea typeface="微软雅黑" panose="020B0503020204020204" charset="-122"/>
                <a:cs typeface="微软雅黑" panose="020B0503020204020204" charset="-122"/>
              </a:rPr>
              <a:t>；</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适用系统：</a:t>
            </a:r>
            <a:r>
              <a:rPr lang="en-US" altLang="zh-CN" sz="2400" dirty="0">
                <a:latin typeface="微软雅黑" panose="020B0503020204020204" charset="-122"/>
                <a:ea typeface="微软雅黑" panose="020B0503020204020204" charset="-122"/>
                <a:cs typeface="微软雅黑" panose="020B0503020204020204" charset="-122"/>
              </a:rPr>
              <a:t>Windows</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Mac OS</a:t>
            </a:r>
            <a:r>
              <a:rPr lang="zh-CN" altLang="en-US" sz="2400" dirty="0">
                <a:latin typeface="微软雅黑" panose="020B0503020204020204" charset="-122"/>
                <a:ea typeface="微软雅黑" panose="020B0503020204020204" charset="-122"/>
                <a:cs typeface="微软雅黑" panose="020B0503020204020204" charset="-122"/>
              </a:rPr>
              <a:t>等；</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下载安装：官网下载体验版</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完整版；</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插件：支持与</a:t>
            </a:r>
            <a:r>
              <a:rPr lang="en-US" altLang="zh-CN" sz="2400" dirty="0">
                <a:latin typeface="微软雅黑" panose="020B0503020204020204" charset="-122"/>
                <a:ea typeface="微软雅黑" panose="020B0503020204020204" charset="-122"/>
                <a:cs typeface="微软雅黑" panose="020B0503020204020204" charset="-122"/>
              </a:rPr>
              <a:t>WPS</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Microsoft Office</a:t>
            </a:r>
            <a:r>
              <a:rPr lang="zh-CN" altLang="en-US" sz="2400" dirty="0">
                <a:latin typeface="微软雅黑" panose="020B0503020204020204" charset="-122"/>
                <a:ea typeface="微软雅黑" panose="020B0503020204020204" charset="-122"/>
                <a:cs typeface="微软雅黑" panose="020B0503020204020204" charset="-122"/>
              </a:rPr>
              <a:t>集成。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437731" y="3076598"/>
            <a:ext cx="2303837"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下载和安装</a:t>
            </a:r>
          </a:p>
        </p:txBody>
      </p:sp>
      <p:sp>
        <p:nvSpPr>
          <p:cNvPr id="6" name="文本框 5"/>
          <p:cNvSpPr txBox="1"/>
          <p:nvPr>
            <p:custDataLst>
              <p:tags r:id="rId1"/>
            </p:custDataLst>
          </p:nvPr>
        </p:nvSpPr>
        <p:spPr>
          <a:xfrm>
            <a:off x="3438996" y="3893033"/>
            <a:ext cx="11546205" cy="1135054"/>
          </a:xfrm>
          <a:prstGeom prst="rect">
            <a:avLst/>
          </a:prstGeom>
        </p:spPr>
        <p:txBody>
          <a:bodyPr wrap="square">
            <a:spAutoFit/>
          </a:bodyPr>
          <a:lstStyle/>
          <a:p>
            <a:pPr indent="457200"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在</a:t>
            </a:r>
            <a:r>
              <a:rPr lang="en-US" altLang="zh-CN" sz="2400" dirty="0">
                <a:latin typeface="微软雅黑" panose="020B0503020204020204" charset="-122"/>
                <a:ea typeface="微软雅黑" panose="020B0503020204020204" charset="-122"/>
                <a:cs typeface="微软雅黑" panose="020B0503020204020204" charset="-122"/>
              </a:rPr>
              <a:t>EndNote</a:t>
            </a:r>
            <a:r>
              <a:rPr lang="zh-CN" altLang="en-US" sz="2400" dirty="0">
                <a:latin typeface="微软雅黑" panose="020B0503020204020204" charset="-122"/>
                <a:ea typeface="微软雅黑" panose="020B0503020204020204" charset="-122"/>
                <a:cs typeface="微软雅黑" panose="020B0503020204020204" charset="-122"/>
              </a:rPr>
              <a:t>官方网站下载安装程序，软件提供了标准安装向导，按提示进行操作即可完成安装。</a:t>
            </a:r>
          </a:p>
        </p:txBody>
      </p:sp>
      <p:pic>
        <p:nvPicPr>
          <p:cNvPr id="3" name="图片 2"/>
          <p:cNvPicPr>
            <a:picLocks noChangeAspect="1"/>
          </p:cNvPicPr>
          <p:nvPr/>
        </p:nvPicPr>
        <p:blipFill>
          <a:blip r:embed="rId3"/>
          <a:stretch>
            <a:fillRect/>
          </a:stretch>
        </p:blipFill>
        <p:spPr>
          <a:xfrm>
            <a:off x="3437731" y="5044619"/>
            <a:ext cx="8400752" cy="450683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）新建个人数据库</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1259" y="1060375"/>
            <a:ext cx="15337704" cy="7821075"/>
          </a:xfrm>
          <a:prstGeom prst="rect">
            <a:avLst/>
          </a:prstGeom>
        </p:spPr>
      </p:pic>
      <p:sp>
        <p:nvSpPr>
          <p:cNvPr id="3" name="矩形 2"/>
          <p:cNvSpPr/>
          <p:nvPr/>
        </p:nvSpPr>
        <p:spPr>
          <a:xfrm>
            <a:off x="1037283" y="1852464"/>
            <a:ext cx="3528392"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pic>
        <p:nvPicPr>
          <p:cNvPr id="5" name="图片 4"/>
          <p:cNvPicPr>
            <a:picLocks noChangeAspect="1"/>
          </p:cNvPicPr>
          <p:nvPr/>
        </p:nvPicPr>
        <p:blipFill>
          <a:blip r:embed="rId3"/>
          <a:stretch>
            <a:fillRect/>
          </a:stretch>
        </p:blipFill>
        <p:spPr>
          <a:xfrm>
            <a:off x="5876587" y="1708448"/>
            <a:ext cx="9421663" cy="5908501"/>
          </a:xfrm>
          <a:prstGeom prst="rect">
            <a:avLst/>
          </a:prstGeom>
        </p:spPr>
      </p:pic>
      <p:sp>
        <p:nvSpPr>
          <p:cNvPr id="6" name="矩形 5"/>
          <p:cNvSpPr/>
          <p:nvPr/>
        </p:nvSpPr>
        <p:spPr>
          <a:xfrm>
            <a:off x="7445995" y="6172944"/>
            <a:ext cx="862792" cy="3316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702579" y="7037040"/>
            <a:ext cx="1152128" cy="504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）导入文献</a:t>
            </a:r>
          </a:p>
        </p:txBody>
      </p:sp>
      <p:sp>
        <p:nvSpPr>
          <p:cNvPr id="3" name="文本框 2"/>
          <p:cNvSpPr txBox="1"/>
          <p:nvPr>
            <p:custDataLst>
              <p:tags r:id="rId2"/>
            </p:custDataLst>
          </p:nvPr>
        </p:nvSpPr>
        <p:spPr>
          <a:xfrm>
            <a:off x="3617267" y="4820600"/>
            <a:ext cx="11546205" cy="1689052"/>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）在线检索结果直接导入：</a:t>
            </a:r>
            <a:r>
              <a:rPr lang="en-US" altLang="zh-CN" sz="2400" dirty="0">
                <a:latin typeface="微软雅黑" panose="020B0503020204020204" charset="-122"/>
                <a:ea typeface="微软雅黑" panose="020B0503020204020204" charset="-122"/>
                <a:cs typeface="微软雅黑" panose="020B0503020204020204" charset="-122"/>
              </a:rPr>
              <a:t>EndNote</a:t>
            </a:r>
            <a:r>
              <a:rPr lang="zh-CN" altLang="en-US" sz="2400" dirty="0">
                <a:latin typeface="微软雅黑" panose="020B0503020204020204" charset="-122"/>
                <a:ea typeface="微软雅黑" panose="020B0503020204020204" charset="-122"/>
                <a:cs typeface="微软雅黑" panose="020B0503020204020204" charset="-122"/>
              </a:rPr>
              <a:t>可利用内置的数据库检索链接在线检索主要外文文献数据库（如</a:t>
            </a:r>
            <a:r>
              <a:rPr lang="en-US" altLang="zh-CN" sz="2400" dirty="0">
                <a:latin typeface="微软雅黑" panose="020B0503020204020204" charset="-122"/>
                <a:ea typeface="微软雅黑" panose="020B0503020204020204" charset="-122"/>
                <a:cs typeface="微软雅黑" panose="020B0503020204020204" charset="-122"/>
              </a:rPr>
              <a:t>Web of Science</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PubMed</a:t>
            </a:r>
            <a:r>
              <a:rPr lang="zh-CN" altLang="en-US" sz="2400" dirty="0">
                <a:latin typeface="微软雅黑" panose="020B0503020204020204" charset="-122"/>
                <a:ea typeface="微软雅黑" panose="020B0503020204020204" charset="-122"/>
                <a:cs typeface="微软雅黑" panose="020B0503020204020204" charset="-122"/>
              </a:rPr>
              <a:t>），下载题录数据。</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以</a:t>
            </a:r>
            <a:r>
              <a:rPr lang="en-US" altLang="zh-CN" sz="2400" dirty="0">
                <a:latin typeface="微软雅黑" panose="020B0503020204020204" charset="-122"/>
                <a:ea typeface="微软雅黑" panose="020B0503020204020204" charset="-122"/>
                <a:cs typeface="微软雅黑" panose="020B0503020204020204" charset="-122"/>
              </a:rPr>
              <a:t>PubMed</a:t>
            </a:r>
            <a:r>
              <a:rPr lang="zh-CN" altLang="en-US" sz="2400" dirty="0">
                <a:latin typeface="微软雅黑" panose="020B0503020204020204" charset="-122"/>
                <a:ea typeface="微软雅黑" panose="020B0503020204020204" charset="-122"/>
                <a:cs typeface="微软雅黑" panose="020B0503020204020204" charset="-122"/>
              </a:rPr>
              <a:t>数据库为例。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60"/>
            <a:ext cx="15540475" cy="8064896"/>
          </a:xfrm>
          <a:prstGeom prst="rect">
            <a:avLst/>
          </a:prstGeom>
        </p:spPr>
      </p:pic>
      <p:sp>
        <p:nvSpPr>
          <p:cNvPr id="3" name="矩形 2"/>
          <p:cNvSpPr/>
          <p:nvPr/>
        </p:nvSpPr>
        <p:spPr>
          <a:xfrm>
            <a:off x="4925715" y="5308848"/>
            <a:ext cx="4248472" cy="4320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11118403" y="983694"/>
            <a:ext cx="5924546" cy="7786212"/>
          </a:xfrm>
          <a:prstGeom prst="rect">
            <a:avLst/>
          </a:prstGeom>
        </p:spPr>
      </p:pic>
      <p:sp>
        <p:nvSpPr>
          <p:cNvPr id="5" name="矩形 4"/>
          <p:cNvSpPr/>
          <p:nvPr/>
        </p:nvSpPr>
        <p:spPr>
          <a:xfrm>
            <a:off x="15870931" y="5740896"/>
            <a:ext cx="1008112"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334427" y="4444752"/>
            <a:ext cx="4392488"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23632" y="1710189"/>
            <a:ext cx="2492990"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（一）概念</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7" name="文本框 16"/>
          <p:cNvSpPr txBox="1"/>
          <p:nvPr/>
        </p:nvSpPr>
        <p:spPr>
          <a:xfrm>
            <a:off x="3147284" y="3063670"/>
            <a:ext cx="3483646" cy="954107"/>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个人文献管理概念</a:t>
            </a:r>
          </a:p>
          <a:p>
            <a:endPar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3" name="文本框 2"/>
          <p:cNvSpPr txBox="1"/>
          <p:nvPr>
            <p:custDataLst>
              <p:tags r:id="rId1"/>
            </p:custDataLst>
          </p:nvPr>
        </p:nvSpPr>
        <p:spPr>
          <a:xfrm>
            <a:off x="3437890" y="3683635"/>
            <a:ext cx="11438890" cy="2273285"/>
          </a:xfrm>
          <a:prstGeom prst="rect">
            <a:avLst/>
          </a:prstGeom>
        </p:spPr>
        <p:txBody>
          <a:bodyPr wrap="square">
            <a:noAutofit/>
          </a:bodyPr>
          <a:lstStyle/>
          <a:p>
            <a:pPr indent="457200" algn="just">
              <a:lnSpc>
                <a:spcPct val="150000"/>
              </a:lnSpc>
              <a:buNone/>
            </a:pPr>
            <a:r>
              <a:rPr lang="zh-CN" altLang="en-US" sz="2400" dirty="0">
                <a:latin typeface="微软雅黑" panose="020B0503020204020204" charset="-122"/>
                <a:ea typeface="微软雅黑" panose="020B0503020204020204" charset="-122"/>
                <a:cs typeface="微软雅黑" panose="020B0503020204020204" charset="-122"/>
              </a:rPr>
              <a:t>个人为满足学习、工作、生活需求，通过收集、存储、组织和检索等过程，实现对各类文献的管理，使其能为自己所使用。狭义的个人文献管理指针对个人收集的文献资料进行管理的一系列活动。</a:t>
            </a:r>
            <a:endParaRPr lang="en-US" altLang="zh-CN" sz="2400" dirty="0">
              <a:latin typeface="微软雅黑" panose="020B0503020204020204" charset="-122"/>
              <a:ea typeface="微软雅黑" panose="020B0503020204020204" charset="-122"/>
              <a:cs typeface="微软雅黑" panose="020B0503020204020204" charset="-122"/>
            </a:endParaRPr>
          </a:p>
          <a:p>
            <a:pPr indent="457200" algn="just">
              <a:lnSpc>
                <a:spcPct val="150000"/>
              </a:lnSpc>
              <a:buNone/>
            </a:pPr>
            <a:r>
              <a:rPr lang="zh-CN" altLang="en-US" sz="2400" dirty="0">
                <a:latin typeface="微软雅黑" panose="020B0503020204020204" charset="-122"/>
                <a:ea typeface="微软雅黑" panose="020B0503020204020204" charset="-122"/>
                <a:cs typeface="微软雅黑" panose="020B0503020204020204" charset="-122"/>
              </a:rPr>
              <a:t>本节主要介绍针对科技文献的管理方法。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r="-476" b="68044"/>
          <a:stretch>
            <a:fillRect/>
          </a:stretch>
        </p:blipFill>
        <p:spPr>
          <a:xfrm>
            <a:off x="749251" y="916360"/>
            <a:ext cx="15193688" cy="2592288"/>
          </a:xfrm>
          <a:prstGeom prst="rect">
            <a:avLst/>
          </a:prstGeom>
        </p:spPr>
      </p:pic>
      <p:sp>
        <p:nvSpPr>
          <p:cNvPr id="4" name="矩形 3"/>
          <p:cNvSpPr/>
          <p:nvPr/>
        </p:nvSpPr>
        <p:spPr>
          <a:xfrm>
            <a:off x="6653907" y="2284512"/>
            <a:ext cx="4140460"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53907" y="2572544"/>
            <a:ext cx="4140460"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326315" y="3004592"/>
            <a:ext cx="1044116"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pic>
        <p:nvPicPr>
          <p:cNvPr id="6" name="图片 5"/>
          <p:cNvPicPr>
            <a:picLocks noChangeAspect="1"/>
          </p:cNvPicPr>
          <p:nvPr/>
        </p:nvPicPr>
        <p:blipFill rotWithShape="1">
          <a:blip r:embed="rId3"/>
          <a:srcRect l="-1" r="-951" b="32569"/>
          <a:stretch>
            <a:fillRect/>
          </a:stretch>
        </p:blipFill>
        <p:spPr>
          <a:xfrm>
            <a:off x="749251" y="3511135"/>
            <a:ext cx="15265696" cy="5470122"/>
          </a:xfrm>
          <a:prstGeom prst="rect">
            <a:avLst/>
          </a:prstGeom>
        </p:spPr>
      </p:pic>
      <p:sp>
        <p:nvSpPr>
          <p:cNvPr id="8" name="矩形 7"/>
          <p:cNvSpPr/>
          <p:nvPr/>
        </p:nvSpPr>
        <p:spPr>
          <a:xfrm>
            <a:off x="3269531" y="6463462"/>
            <a:ext cx="2160240"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243" y="916360"/>
            <a:ext cx="15049672" cy="8073521"/>
          </a:xfrm>
          <a:prstGeom prst="rect">
            <a:avLst/>
          </a:prstGeom>
        </p:spPr>
      </p:pic>
      <p:sp>
        <p:nvSpPr>
          <p:cNvPr id="3" name="矩形 2"/>
          <p:cNvSpPr/>
          <p:nvPr/>
        </p:nvSpPr>
        <p:spPr>
          <a:xfrm>
            <a:off x="10830371" y="3652664"/>
            <a:ext cx="360040"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）导入文献</a:t>
            </a:r>
          </a:p>
        </p:txBody>
      </p:sp>
      <p:sp>
        <p:nvSpPr>
          <p:cNvPr id="3" name="文本框 2"/>
          <p:cNvSpPr txBox="1"/>
          <p:nvPr>
            <p:custDataLst>
              <p:tags r:id="rId2"/>
            </p:custDataLst>
          </p:nvPr>
        </p:nvSpPr>
        <p:spPr>
          <a:xfrm>
            <a:off x="3617267" y="4820600"/>
            <a:ext cx="11546205" cy="2306955"/>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）数据库检索结果导入：直接进入文献数据库检索，能够提供更加精确和全面的检索结果。</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pPr>
            <a:r>
              <a:rPr lang="zh-CN" altLang="en-US" sz="2400" dirty="0">
                <a:solidFill>
                  <a:schemeClr val="tx1"/>
                </a:solidFill>
                <a:latin typeface="微软雅黑" panose="020B0503020204020204" charset="-122"/>
                <a:ea typeface="微软雅黑" panose="020B0503020204020204" charset="-122"/>
                <a:cs typeface="+mn-ea"/>
              </a:rPr>
              <a:t>①</a:t>
            </a:r>
            <a:r>
              <a:rPr lang="zh-CN" altLang="zh-CN" sz="2400" dirty="0">
                <a:solidFill>
                  <a:schemeClr val="tx1"/>
                </a:solidFill>
                <a:latin typeface="微软雅黑" panose="020B0503020204020204" charset="-122"/>
                <a:ea typeface="微软雅黑" panose="020B0503020204020204" charset="-122"/>
                <a:cs typeface="+mn-ea"/>
              </a:rPr>
              <a:t>以纯文本格式导入</a:t>
            </a:r>
            <a:endParaRPr lang="en-US" altLang="zh-CN" sz="2400" dirty="0">
              <a:solidFill>
                <a:schemeClr val="tx1"/>
              </a:solidFill>
              <a:latin typeface="微软雅黑" panose="020B0503020204020204" charset="-122"/>
              <a:ea typeface="微软雅黑" panose="020B0503020204020204" charset="-122"/>
              <a:cs typeface="+mn-ea"/>
            </a:endParaRPr>
          </a:p>
          <a:p>
            <a:pPr algn="just">
              <a:lnSpc>
                <a:spcPct val="150000"/>
              </a:lnSpc>
            </a:pPr>
            <a:r>
              <a:rPr lang="zh-CN" altLang="en-US" sz="2400" dirty="0">
                <a:solidFill>
                  <a:schemeClr val="tx1"/>
                </a:solidFill>
                <a:latin typeface="微软雅黑" panose="020B0503020204020204" charset="-122"/>
                <a:ea typeface="微软雅黑" panose="020B0503020204020204" charset="-122"/>
                <a:cs typeface="+mn-ea"/>
              </a:rPr>
              <a:t>以中国知网为例。</a:t>
            </a:r>
            <a:endParaRPr lang="zh-CN" altLang="zh-CN" sz="2400" dirty="0">
              <a:solidFill>
                <a:schemeClr val="tx1"/>
              </a:solidFill>
              <a:latin typeface="微软雅黑" panose="020B0503020204020204" charset="-122"/>
              <a:ea typeface="微软雅黑" panose="020B0503020204020204" charset="-122"/>
              <a:cs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92" y="916360"/>
            <a:ext cx="9573549" cy="7632848"/>
          </a:xfrm>
          <a:prstGeom prst="rect">
            <a:avLst/>
          </a:prstGeom>
        </p:spPr>
      </p:pic>
      <p:pic>
        <p:nvPicPr>
          <p:cNvPr id="3" name="图片 2"/>
          <p:cNvPicPr>
            <a:picLocks noChangeAspect="1"/>
          </p:cNvPicPr>
          <p:nvPr/>
        </p:nvPicPr>
        <p:blipFill>
          <a:blip r:embed="rId3"/>
          <a:stretch>
            <a:fillRect/>
          </a:stretch>
        </p:blipFill>
        <p:spPr>
          <a:xfrm>
            <a:off x="6550802" y="916361"/>
            <a:ext cx="10373975" cy="7632848"/>
          </a:xfrm>
          <a:prstGeom prst="rect">
            <a:avLst/>
          </a:prstGeom>
        </p:spPr>
      </p:pic>
      <p:sp>
        <p:nvSpPr>
          <p:cNvPr id="4" name="矩形 3"/>
          <p:cNvSpPr/>
          <p:nvPr/>
        </p:nvSpPr>
        <p:spPr>
          <a:xfrm>
            <a:off x="4493667" y="4228728"/>
            <a:ext cx="1008112"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038282" y="2068488"/>
            <a:ext cx="564119"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60"/>
            <a:ext cx="15049672" cy="8073522"/>
          </a:xfrm>
          <a:prstGeom prst="rect">
            <a:avLst/>
          </a:prstGeom>
        </p:spPr>
      </p:pic>
      <p:sp>
        <p:nvSpPr>
          <p:cNvPr id="5" name="矩形 4"/>
          <p:cNvSpPr/>
          <p:nvPr/>
        </p:nvSpPr>
        <p:spPr>
          <a:xfrm>
            <a:off x="3773587" y="4768788"/>
            <a:ext cx="1008112"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6077843" y="3614671"/>
            <a:ext cx="4782217" cy="2676899"/>
          </a:xfrm>
          <a:prstGeom prst="rect">
            <a:avLst/>
          </a:prstGeom>
        </p:spPr>
      </p:pic>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）导入文献</a:t>
            </a:r>
          </a:p>
        </p:txBody>
      </p:sp>
      <p:sp>
        <p:nvSpPr>
          <p:cNvPr id="3" name="文本框 2"/>
          <p:cNvSpPr txBox="1"/>
          <p:nvPr>
            <p:custDataLst>
              <p:tags r:id="rId2"/>
            </p:custDataLst>
          </p:nvPr>
        </p:nvSpPr>
        <p:spPr>
          <a:xfrm>
            <a:off x="3617267" y="4820600"/>
            <a:ext cx="11546205" cy="2306955"/>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）数据库检索结果导入：直接进入文献数据库检索，能够提供更加精确和全面的检索结果。</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②以</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EndNote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文件格式导入</a:t>
            </a:r>
          </a:p>
          <a:p>
            <a:pPr algn="just">
              <a:lnSpc>
                <a:spcPct val="15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以</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Web of Science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为例。</a:t>
            </a:r>
            <a:endParaRPr lang="zh-CN"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60"/>
            <a:ext cx="15625736" cy="7995182"/>
          </a:xfrm>
          <a:prstGeom prst="rect">
            <a:avLst/>
          </a:prstGeom>
        </p:spPr>
      </p:pic>
      <p:sp>
        <p:nvSpPr>
          <p:cNvPr id="3" name="矩形 2"/>
          <p:cNvSpPr/>
          <p:nvPr/>
        </p:nvSpPr>
        <p:spPr>
          <a:xfrm>
            <a:off x="8310091" y="6749008"/>
            <a:ext cx="1728192"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10398323" y="2500536"/>
            <a:ext cx="6728080" cy="5467180"/>
          </a:xfrm>
          <a:prstGeom prst="rect">
            <a:avLst/>
          </a:prstGeom>
        </p:spPr>
      </p:pic>
      <p:sp>
        <p:nvSpPr>
          <p:cNvPr id="5"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1259" y="912300"/>
            <a:ext cx="13465496" cy="8058275"/>
          </a:xfrm>
          <a:prstGeom prst="rect">
            <a:avLst/>
          </a:prstGeom>
        </p:spPr>
      </p:pic>
      <p:sp>
        <p:nvSpPr>
          <p:cNvPr id="3" name="矩形 2"/>
          <p:cNvSpPr/>
          <p:nvPr/>
        </p:nvSpPr>
        <p:spPr>
          <a:xfrm>
            <a:off x="1037283" y="5164832"/>
            <a:ext cx="2520280"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05235" y="5524872"/>
            <a:ext cx="3384376" cy="461665"/>
          </a:xfrm>
          <a:prstGeom prst="rect">
            <a:avLst/>
          </a:prstGeom>
          <a:noFill/>
        </p:spPr>
        <p:txBody>
          <a:bodyPr wrap="square" rtlCol="0">
            <a:spAutoFit/>
          </a:bodyPr>
          <a:lstStyle/>
          <a:p>
            <a:r>
              <a:rPr lang="zh-CN" altLang="en-US" sz="2400" dirty="0">
                <a:solidFill>
                  <a:srgbClr val="FF0000"/>
                </a:solidFill>
              </a:rPr>
              <a:t>双击打开</a:t>
            </a:r>
          </a:p>
        </p:txBody>
      </p:sp>
      <p:sp>
        <p:nvSpPr>
          <p:cNvPr id="5"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）导入文献</a:t>
            </a:r>
          </a:p>
        </p:txBody>
      </p:sp>
      <p:sp>
        <p:nvSpPr>
          <p:cNvPr id="3" name="文本框 2"/>
          <p:cNvSpPr txBox="1"/>
          <p:nvPr>
            <p:custDataLst>
              <p:tags r:id="rId2"/>
            </p:custDataLst>
          </p:nvPr>
        </p:nvSpPr>
        <p:spPr>
          <a:xfrm>
            <a:off x="3617267" y="4820600"/>
            <a:ext cx="11546205" cy="581057"/>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）手工输入：手动输入方式适用于无法从相关数据库直接获得的电子文献。</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243" y="916360"/>
            <a:ext cx="14899364" cy="7992888"/>
          </a:xfrm>
          <a:prstGeom prst="rect">
            <a:avLst/>
          </a:prstGeom>
        </p:spPr>
      </p:pic>
      <p:sp>
        <p:nvSpPr>
          <p:cNvPr id="3" name="矩形 2"/>
          <p:cNvSpPr/>
          <p:nvPr/>
        </p:nvSpPr>
        <p:spPr>
          <a:xfrm>
            <a:off x="1541339" y="1475910"/>
            <a:ext cx="2627908" cy="3045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23632" y="1710189"/>
            <a:ext cx="2492990"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（一）概念</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437731" y="3129300"/>
            <a:ext cx="4099199"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个人文献管理发展阶段</a:t>
            </a:r>
          </a:p>
        </p:txBody>
      </p:sp>
      <p:sp>
        <p:nvSpPr>
          <p:cNvPr id="6" name="文本框 5"/>
          <p:cNvSpPr txBox="1"/>
          <p:nvPr>
            <p:custDataLst>
              <p:tags r:id="rId1"/>
            </p:custDataLst>
          </p:nvPr>
        </p:nvSpPr>
        <p:spPr>
          <a:xfrm>
            <a:off x="3437731" y="4063732"/>
            <a:ext cx="11546205" cy="3905043"/>
          </a:xfrm>
          <a:prstGeom prst="rect">
            <a:avLst/>
          </a:prstGeom>
        </p:spPr>
        <p:txBody>
          <a:bodyPr wrap="square">
            <a:spAutoFit/>
          </a:bodyPr>
          <a:lstStyle/>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手工卡片管理阶段：</a:t>
            </a:r>
            <a:r>
              <a:rPr lang="zh-CN" altLang="en-US" sz="2400" dirty="0">
                <a:latin typeface="微软雅黑" panose="020B0503020204020204" charset="-122"/>
                <a:ea typeface="微软雅黑" panose="020B0503020204020204" charset="-122"/>
                <a:cs typeface="微软雅黑" panose="020B0503020204020204" charset="-122"/>
              </a:rPr>
              <a:t>科研工作者阅读纸质文献，使用手工摘录、卡片排序等方式建立有逻辑体系的资料系统。</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非专业化工具管理阶段：</a:t>
            </a:r>
            <a:r>
              <a:rPr lang="zh-CN" altLang="en-US" sz="2400" dirty="0">
                <a:latin typeface="微软雅黑" panose="020B0503020204020204" charset="-122"/>
                <a:ea typeface="微软雅黑" panose="020B0503020204020204" charset="-122"/>
                <a:cs typeface="微软雅黑" panose="020B0503020204020204" charset="-122"/>
              </a:rPr>
              <a:t>科研工作者使用</a:t>
            </a:r>
            <a:r>
              <a:rPr lang="en-US" altLang="zh-CN" sz="2400" dirty="0">
                <a:latin typeface="微软雅黑" panose="020B0503020204020204" charset="-122"/>
                <a:ea typeface="微软雅黑" panose="020B0503020204020204" charset="-122"/>
                <a:cs typeface="微软雅黑" panose="020B0503020204020204" charset="-122"/>
              </a:rPr>
              <a:t>Excel</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Word</a:t>
            </a:r>
            <a:r>
              <a:rPr lang="zh-CN" altLang="en-US" sz="2400" dirty="0">
                <a:latin typeface="微软雅黑" panose="020B0503020204020204" charset="-122"/>
                <a:ea typeface="微软雅黑" panose="020B0503020204020204" charset="-122"/>
                <a:cs typeface="微软雅黑" panose="020B0503020204020204" charset="-122"/>
              </a:rPr>
              <a:t>等不专用于文献管理的工具管理文献，便利性较阶段一得到了提升。</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专业化工具管理阶段：</a:t>
            </a:r>
            <a:r>
              <a:rPr lang="zh-CN" altLang="en-US" sz="2400" dirty="0">
                <a:latin typeface="微软雅黑" panose="020B0503020204020204" charset="-122"/>
                <a:ea typeface="微软雅黑" panose="020B0503020204020204" charset="-122"/>
                <a:cs typeface="微软雅黑" panose="020B0503020204020204" charset="-122"/>
              </a:rPr>
              <a:t>随着科技文献的快速增长和数字化程度的提升，科研工作者使用专业化文献管理软件管理大量的数字文献。这些工具早期以单机版为主，后逐渐向</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网络化、协作化、社区化</a:t>
            </a:r>
            <a:r>
              <a:rPr lang="zh-CN" altLang="en-US" sz="2400" dirty="0">
                <a:latin typeface="微软雅黑" panose="020B0503020204020204" charset="-122"/>
                <a:ea typeface="微软雅黑" panose="020B0503020204020204" charset="-122"/>
                <a:cs typeface="微软雅黑" panose="020B0503020204020204" charset="-122"/>
              </a:rPr>
              <a:t>方向发展。</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59"/>
            <a:ext cx="15625736" cy="8103451"/>
          </a:xfrm>
          <a:prstGeom prst="rect">
            <a:avLst/>
          </a:prstGeom>
        </p:spPr>
      </p:pic>
      <p:sp>
        <p:nvSpPr>
          <p:cNvPr id="3" name="矩形 2"/>
          <p:cNvSpPr/>
          <p:nvPr/>
        </p:nvSpPr>
        <p:spPr>
          <a:xfrm>
            <a:off x="14574787" y="2428528"/>
            <a:ext cx="1440160" cy="504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）文献管理</a:t>
            </a:r>
          </a:p>
        </p:txBody>
      </p:sp>
      <p:sp>
        <p:nvSpPr>
          <p:cNvPr id="3" name="文本框 2"/>
          <p:cNvSpPr txBox="1"/>
          <p:nvPr>
            <p:custDataLst>
              <p:tags r:id="rId2"/>
            </p:custDataLst>
          </p:nvPr>
        </p:nvSpPr>
        <p:spPr>
          <a:xfrm>
            <a:off x="3617267" y="4820600"/>
            <a:ext cx="11546205" cy="581057"/>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）文献分组</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59"/>
            <a:ext cx="15121680" cy="8112151"/>
          </a:xfrm>
          <a:prstGeom prst="rect">
            <a:avLst/>
          </a:prstGeom>
        </p:spPr>
      </p:pic>
      <p:sp>
        <p:nvSpPr>
          <p:cNvPr id="3" name="矩形 2"/>
          <p:cNvSpPr/>
          <p:nvPr/>
        </p:nvSpPr>
        <p:spPr>
          <a:xfrm>
            <a:off x="2261419" y="1518549"/>
            <a:ext cx="1584176"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33427" y="4252319"/>
            <a:ext cx="1584176" cy="2242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5069730" y="916359"/>
            <a:ext cx="15121679" cy="8112150"/>
          </a:xfrm>
          <a:prstGeom prst="rect">
            <a:avLst/>
          </a:prstGeom>
        </p:spPr>
      </p:pic>
      <p:sp>
        <p:nvSpPr>
          <p:cNvPr id="6" name="矩形 5"/>
          <p:cNvSpPr/>
          <p:nvPr/>
        </p:nvSpPr>
        <p:spPr>
          <a:xfrm>
            <a:off x="6221859" y="3328628"/>
            <a:ext cx="1584176"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21859" y="4220453"/>
            <a:ext cx="1584176"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59"/>
            <a:ext cx="15121680" cy="8112151"/>
          </a:xfrm>
          <a:prstGeom prst="rect">
            <a:avLst/>
          </a:prstGeom>
        </p:spPr>
      </p:pic>
      <p:sp>
        <p:nvSpPr>
          <p:cNvPr id="3" name="矩形 2"/>
          <p:cNvSpPr/>
          <p:nvPr/>
        </p:nvSpPr>
        <p:spPr>
          <a:xfrm>
            <a:off x="893267" y="3148608"/>
            <a:ext cx="1152128"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60"/>
            <a:ext cx="15033594" cy="8064896"/>
          </a:xfrm>
          <a:prstGeom prst="rect">
            <a:avLst/>
          </a:prstGeom>
        </p:spPr>
      </p:pic>
      <p:sp>
        <p:nvSpPr>
          <p:cNvPr id="4" name="矩形 3"/>
          <p:cNvSpPr/>
          <p:nvPr/>
        </p:nvSpPr>
        <p:spPr>
          <a:xfrm>
            <a:off x="10614347" y="3292624"/>
            <a:ext cx="1152128"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）文献管理</a:t>
            </a:r>
          </a:p>
        </p:txBody>
      </p:sp>
      <p:sp>
        <p:nvSpPr>
          <p:cNvPr id="3" name="文本框 2"/>
          <p:cNvSpPr txBox="1"/>
          <p:nvPr>
            <p:custDataLst>
              <p:tags r:id="rId2"/>
            </p:custDataLst>
          </p:nvPr>
        </p:nvSpPr>
        <p:spPr>
          <a:xfrm>
            <a:off x="3617267" y="4820600"/>
            <a:ext cx="11546205" cy="1135054"/>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）本地检索</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①简单检索</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2147" b="77941"/>
          <a:stretch>
            <a:fillRect/>
          </a:stretch>
        </p:blipFill>
        <p:spPr>
          <a:xfrm>
            <a:off x="498057" y="935614"/>
            <a:ext cx="15372873" cy="1780946"/>
          </a:xfrm>
          <a:prstGeom prst="rect">
            <a:avLst/>
          </a:prstGeom>
        </p:spPr>
      </p:pic>
      <p:sp>
        <p:nvSpPr>
          <p:cNvPr id="3" name="矩形 2"/>
          <p:cNvSpPr/>
          <p:nvPr/>
        </p:nvSpPr>
        <p:spPr>
          <a:xfrm>
            <a:off x="2981499" y="1996480"/>
            <a:ext cx="1800200"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686354" y="2005046"/>
            <a:ext cx="407303"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pic>
        <p:nvPicPr>
          <p:cNvPr id="6" name="图片 5"/>
          <p:cNvPicPr>
            <a:picLocks noChangeAspect="1"/>
          </p:cNvPicPr>
          <p:nvPr/>
        </p:nvPicPr>
        <p:blipFill rotWithShape="1">
          <a:blip r:embed="rId3"/>
          <a:srcRect r="-1591" b="25080"/>
          <a:stretch>
            <a:fillRect/>
          </a:stretch>
        </p:blipFill>
        <p:spPr>
          <a:xfrm>
            <a:off x="509887" y="2860576"/>
            <a:ext cx="15289035" cy="604867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）文献管理</a:t>
            </a:r>
          </a:p>
        </p:txBody>
      </p:sp>
      <p:sp>
        <p:nvSpPr>
          <p:cNvPr id="3" name="文本框 2"/>
          <p:cNvSpPr txBox="1"/>
          <p:nvPr>
            <p:custDataLst>
              <p:tags r:id="rId2"/>
            </p:custDataLst>
          </p:nvPr>
        </p:nvSpPr>
        <p:spPr>
          <a:xfrm>
            <a:off x="3617267" y="4820600"/>
            <a:ext cx="11546205" cy="1135054"/>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）本地检索</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②高级检索</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2381" b="76921"/>
          <a:stretch>
            <a:fillRect/>
          </a:stretch>
        </p:blipFill>
        <p:spPr>
          <a:xfrm>
            <a:off x="605235" y="916361"/>
            <a:ext cx="15481720" cy="1872208"/>
          </a:xfrm>
          <a:prstGeom prst="rect">
            <a:avLst/>
          </a:prstGeom>
        </p:spPr>
      </p:pic>
      <p:sp>
        <p:nvSpPr>
          <p:cNvPr id="3" name="矩形 2"/>
          <p:cNvSpPr/>
          <p:nvPr/>
        </p:nvSpPr>
        <p:spPr>
          <a:xfrm>
            <a:off x="9750251" y="2284512"/>
            <a:ext cx="1512168"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pic>
        <p:nvPicPr>
          <p:cNvPr id="5" name="图片 4"/>
          <p:cNvPicPr>
            <a:picLocks noChangeAspect="1"/>
          </p:cNvPicPr>
          <p:nvPr/>
        </p:nvPicPr>
        <p:blipFill rotWithShape="1">
          <a:blip r:embed="rId3"/>
          <a:srcRect l="1" r="-5238" b="25145"/>
          <a:stretch>
            <a:fillRect/>
          </a:stretch>
        </p:blipFill>
        <p:spPr>
          <a:xfrm>
            <a:off x="605235" y="2908957"/>
            <a:ext cx="15913768" cy="6072300"/>
          </a:xfrm>
          <a:prstGeom prst="rect">
            <a:avLst/>
          </a:prstGeom>
        </p:spPr>
      </p:pic>
      <p:sp>
        <p:nvSpPr>
          <p:cNvPr id="6" name="矩形 5"/>
          <p:cNvSpPr/>
          <p:nvPr/>
        </p:nvSpPr>
        <p:spPr>
          <a:xfrm>
            <a:off x="5717803" y="3917069"/>
            <a:ext cx="4968552" cy="9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38283" y="4889359"/>
            <a:ext cx="1296144" cy="4678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88368"/>
            <a:ext cx="14977664" cy="8034893"/>
          </a:xfrm>
          <a:prstGeom prst="rect">
            <a:avLst/>
          </a:prstGeom>
        </p:spPr>
      </p:pic>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31135" y="1710189"/>
            <a:ext cx="3877985"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（二）功能与价值</a:t>
            </a: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478321" y="3128536"/>
            <a:ext cx="3021981"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1.</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文献管理的功能</a:t>
            </a:r>
          </a:p>
        </p:txBody>
      </p:sp>
      <p:sp>
        <p:nvSpPr>
          <p:cNvPr id="6" name="文本框 5"/>
          <p:cNvSpPr txBox="1"/>
          <p:nvPr>
            <p:custDataLst>
              <p:tags r:id="rId1"/>
            </p:custDataLst>
          </p:nvPr>
        </p:nvSpPr>
        <p:spPr>
          <a:xfrm>
            <a:off x="3437731" y="4063732"/>
            <a:ext cx="11546205" cy="3351046"/>
          </a:xfrm>
          <a:prstGeom prst="rect">
            <a:avLst/>
          </a:prstGeom>
        </p:spPr>
        <p:txBody>
          <a:bodyPr wrap="square">
            <a:spAutoFit/>
          </a:bodyPr>
          <a:lstStyle/>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文献收集存储：</a:t>
            </a:r>
            <a:r>
              <a:rPr lang="zh-CN" altLang="en-US" sz="2400" dirty="0">
                <a:latin typeface="微软雅黑" panose="020B0503020204020204" charset="-122"/>
                <a:ea typeface="微软雅黑" panose="020B0503020204020204" charset="-122"/>
                <a:cs typeface="微软雅黑" panose="020B0503020204020204" charset="-122"/>
              </a:rPr>
              <a:t>将文献导入自建资料库，并以结构化方式存储。</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文献排序：</a:t>
            </a:r>
            <a:r>
              <a:rPr lang="zh-CN" altLang="en-US" sz="2400" dirty="0">
                <a:latin typeface="微软雅黑" panose="020B0503020204020204" charset="-122"/>
                <a:ea typeface="微软雅黑" panose="020B0503020204020204" charset="-122"/>
                <a:cs typeface="微软雅黑" panose="020B0503020204020204" charset="-122"/>
              </a:rPr>
              <a:t>根据用户的需求将文献排序，便于浏览查询。</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文献检索：</a:t>
            </a:r>
            <a:r>
              <a:rPr lang="zh-CN" altLang="en-US" sz="2400" dirty="0">
                <a:latin typeface="微软雅黑" panose="020B0503020204020204" charset="-122"/>
                <a:ea typeface="微软雅黑" panose="020B0503020204020204" charset="-122"/>
                <a:cs typeface="微软雅黑" panose="020B0503020204020204" charset="-122"/>
              </a:rPr>
              <a:t>按照特定的数据字段检索自建资料库，以快速定位所需文献。</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文献去重：</a:t>
            </a:r>
            <a:r>
              <a:rPr lang="zh-CN" altLang="en-US" sz="2400" dirty="0">
                <a:latin typeface="微软雅黑" panose="020B0503020204020204" charset="-122"/>
                <a:ea typeface="微软雅黑" panose="020B0503020204020204" charset="-122"/>
                <a:cs typeface="微软雅黑" panose="020B0503020204020204" charset="-122"/>
              </a:rPr>
              <a:t>帮助用户快速发现和删除重复文献，减少文献冗余和混乱。</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文献分析：</a:t>
            </a:r>
            <a:r>
              <a:rPr lang="zh-CN" altLang="en-US" sz="2400" dirty="0">
                <a:latin typeface="微软雅黑" panose="020B0503020204020204" charset="-122"/>
                <a:ea typeface="微软雅黑" panose="020B0503020204020204" charset="-122"/>
                <a:cs typeface="微软雅黑" panose="020B0503020204020204" charset="-122"/>
              </a:rPr>
              <a:t>对文献进行统计和分析，了解文献的影响力，领域研究进展等。</a:t>
            </a:r>
          </a:p>
          <a:p>
            <a:pPr marL="342900" indent="-342900" algn="just">
              <a:lnSpc>
                <a:spcPct val="150000"/>
              </a:lnSpc>
              <a:buClrTx/>
              <a:buSzTx/>
              <a:buFont typeface="Wingdings" panose="05000000000000000000" pitchFamily="2" charset="2"/>
              <a:buChar char="Ø"/>
            </a:pPr>
            <a:r>
              <a:rPr lang="zh-CN" altLang="en-US" sz="2400" b="1" dirty="0">
                <a:latin typeface="微软雅黑" panose="020B0503020204020204" charset="-122"/>
                <a:ea typeface="微软雅黑" panose="020B0503020204020204" charset="-122"/>
                <a:cs typeface="微软雅黑" panose="020B0503020204020204" charset="-122"/>
              </a:rPr>
              <a:t>文献引用：</a:t>
            </a:r>
            <a:r>
              <a:rPr lang="zh-CN" altLang="en-US" sz="2400" dirty="0">
                <a:latin typeface="微软雅黑" panose="020B0503020204020204" charset="-122"/>
                <a:ea typeface="微软雅黑" panose="020B0503020204020204" charset="-122"/>
                <a:cs typeface="微软雅黑" panose="020B0503020204020204" charset="-122"/>
              </a:rPr>
              <a:t>提供多种参考文献引文格式，自动生成参考文献目录。</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）文献管理</a:t>
            </a:r>
          </a:p>
        </p:txBody>
      </p:sp>
      <p:sp>
        <p:nvSpPr>
          <p:cNvPr id="3" name="文本框 2"/>
          <p:cNvSpPr txBox="1"/>
          <p:nvPr>
            <p:custDataLst>
              <p:tags r:id="rId2"/>
            </p:custDataLst>
          </p:nvPr>
        </p:nvSpPr>
        <p:spPr>
          <a:xfrm>
            <a:off x="3617267" y="4820600"/>
            <a:ext cx="11546205" cy="1689052"/>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）文献排序</a:t>
            </a:r>
            <a:r>
              <a:rPr lang="en-US" altLang="zh-CN" sz="2400" dirty="0">
                <a:latin typeface="微软雅黑" panose="020B0503020204020204" charset="-122"/>
                <a:ea typeface="微软雅黑" panose="020B0503020204020204" charset="-122"/>
                <a:cs typeface="微软雅黑" panose="020B0503020204020204" charset="-122"/>
              </a:rPr>
              <a:t>:EndNote</a:t>
            </a:r>
            <a:r>
              <a:rPr lang="zh-CN" altLang="en-US" sz="2400" dirty="0">
                <a:latin typeface="微软雅黑" panose="020B0503020204020204" charset="-122"/>
                <a:ea typeface="微软雅黑" panose="020B0503020204020204" charset="-122"/>
                <a:cs typeface="微软雅黑" panose="020B0503020204020204" charset="-122"/>
              </a:rPr>
              <a:t>支持根据题录信息中的某一字段进行排序，如作者、年份、题名、期刊名等。</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此处以作者为例。</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243" y="916360"/>
            <a:ext cx="15049672" cy="8073522"/>
          </a:xfrm>
          <a:prstGeom prst="rect">
            <a:avLst/>
          </a:prstGeom>
        </p:spPr>
      </p:pic>
      <p:sp>
        <p:nvSpPr>
          <p:cNvPr id="3" name="矩形 2"/>
          <p:cNvSpPr/>
          <p:nvPr/>
        </p:nvSpPr>
        <p:spPr>
          <a:xfrm>
            <a:off x="3701579" y="3436640"/>
            <a:ext cx="1800200"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）文献管理</a:t>
            </a:r>
          </a:p>
        </p:txBody>
      </p:sp>
      <p:sp>
        <p:nvSpPr>
          <p:cNvPr id="3" name="文本框 2"/>
          <p:cNvSpPr txBox="1"/>
          <p:nvPr>
            <p:custDataLst>
              <p:tags r:id="rId2"/>
            </p:custDataLst>
          </p:nvPr>
        </p:nvSpPr>
        <p:spPr>
          <a:xfrm>
            <a:off x="3617267" y="4820600"/>
            <a:ext cx="11546205" cy="581057"/>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）处理重复题录</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243" y="916360"/>
            <a:ext cx="15049672" cy="8073522"/>
          </a:xfrm>
          <a:prstGeom prst="rect">
            <a:avLst/>
          </a:prstGeom>
        </p:spPr>
      </p:pic>
      <p:sp>
        <p:nvSpPr>
          <p:cNvPr id="3" name="矩形 2"/>
          <p:cNvSpPr/>
          <p:nvPr/>
        </p:nvSpPr>
        <p:spPr>
          <a:xfrm>
            <a:off x="3413547" y="2356520"/>
            <a:ext cx="2016224"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9251" y="988368"/>
            <a:ext cx="12241360" cy="8019920"/>
          </a:xfrm>
          <a:prstGeom prst="rect">
            <a:avLst/>
          </a:prstGeom>
        </p:spPr>
      </p:pic>
      <p:sp>
        <p:nvSpPr>
          <p:cNvPr id="3" name="矩形 2"/>
          <p:cNvSpPr/>
          <p:nvPr/>
        </p:nvSpPr>
        <p:spPr>
          <a:xfrm>
            <a:off x="965275" y="2212504"/>
            <a:ext cx="1368152"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29308"/>
            <a:ext cx="12290246" cy="8051948"/>
          </a:xfrm>
          <a:prstGeom prst="rect">
            <a:avLst/>
          </a:prstGeom>
        </p:spPr>
      </p:pic>
      <p:sp>
        <p:nvSpPr>
          <p:cNvPr id="3" name="矩形 2"/>
          <p:cNvSpPr/>
          <p:nvPr/>
        </p:nvSpPr>
        <p:spPr>
          <a:xfrm>
            <a:off x="10614347" y="1420416"/>
            <a:ext cx="1024065" cy="4406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3227" y="916359"/>
            <a:ext cx="15121680" cy="8112151"/>
          </a:xfrm>
          <a:prstGeom prst="rect">
            <a:avLst/>
          </a:prstGeom>
        </p:spPr>
      </p:pic>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7243" y="916360"/>
            <a:ext cx="15049672" cy="8073522"/>
          </a:xfrm>
          <a:prstGeom prst="rect">
            <a:avLst/>
          </a:prstGeom>
        </p:spPr>
      </p:pic>
      <p:sp>
        <p:nvSpPr>
          <p:cNvPr id="3" name="矩形 2"/>
          <p:cNvSpPr/>
          <p:nvPr/>
        </p:nvSpPr>
        <p:spPr>
          <a:xfrm>
            <a:off x="7950051" y="3580656"/>
            <a:ext cx="1440160"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878668"/>
            <a:ext cx="15121680" cy="8112151"/>
          </a:xfrm>
          <a:prstGeom prst="rect">
            <a:avLst/>
          </a:prstGeom>
        </p:spPr>
      </p:pic>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）文献管理</a:t>
            </a:r>
          </a:p>
        </p:txBody>
      </p:sp>
      <p:sp>
        <p:nvSpPr>
          <p:cNvPr id="3" name="文本框 2"/>
          <p:cNvSpPr txBox="1"/>
          <p:nvPr>
            <p:custDataLst>
              <p:tags r:id="rId2"/>
            </p:custDataLst>
          </p:nvPr>
        </p:nvSpPr>
        <p:spPr>
          <a:xfrm>
            <a:off x="3617267" y="4820600"/>
            <a:ext cx="11546205" cy="581057"/>
          </a:xfrm>
          <a:prstGeom prst="rect">
            <a:avLst/>
          </a:prstGeom>
        </p:spPr>
        <p:txBody>
          <a:bodyPr wrap="square">
            <a:spAutoFit/>
          </a:bodyPr>
          <a:lstStyle/>
          <a:p>
            <a:pPr algn="just">
              <a:lnSpc>
                <a:spcPct val="150000"/>
              </a:lnSpc>
              <a:buClrTx/>
              <a:buSzTx/>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）附件管理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478320" y="3128536"/>
            <a:ext cx="3021981"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2.</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文献管理的价值</a:t>
            </a:r>
          </a:p>
        </p:txBody>
      </p:sp>
      <p:sp>
        <p:nvSpPr>
          <p:cNvPr id="6" name="文本框 5"/>
          <p:cNvSpPr txBox="1"/>
          <p:nvPr>
            <p:custDataLst>
              <p:tags r:id="rId1"/>
            </p:custDataLst>
          </p:nvPr>
        </p:nvSpPr>
        <p:spPr>
          <a:xfrm>
            <a:off x="3437731" y="4063732"/>
            <a:ext cx="11546205" cy="2243050"/>
          </a:xfrm>
          <a:prstGeom prst="rect">
            <a:avLst/>
          </a:prstGeom>
        </p:spPr>
        <p:txBody>
          <a:bodyPr wrap="square">
            <a:spAutoFit/>
          </a:bodyPr>
          <a:lstStyle/>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高效地收集、存储、组织、检索和文献资源</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随时记录对文献内容的理解、思考和疑惑</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辅助文献分析和文献引用，识别研究进展</a:t>
            </a:r>
          </a:p>
          <a:p>
            <a:pPr marL="342900" indent="-342900" algn="just">
              <a:lnSpc>
                <a:spcPct val="150000"/>
              </a:lnSpc>
              <a:buClrTx/>
              <a:buSzTx/>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微软雅黑" panose="020B0503020204020204" charset="-122"/>
              </a:rPr>
              <a:t>促进研究成果和文献资源的共享和讨论</a:t>
            </a:r>
          </a:p>
        </p:txBody>
      </p:sp>
      <p:sp>
        <p:nvSpPr>
          <p:cNvPr id="5" name="文本框 4"/>
          <p:cNvSpPr txBox="1"/>
          <p:nvPr/>
        </p:nvSpPr>
        <p:spPr>
          <a:xfrm>
            <a:off x="6731135" y="1710189"/>
            <a:ext cx="3877985"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（二）功能与价值</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6047" y="988368"/>
            <a:ext cx="15033592" cy="8064896"/>
          </a:xfrm>
          <a:prstGeom prst="rect">
            <a:avLst/>
          </a:prstGeom>
        </p:spPr>
      </p:pic>
      <p:sp>
        <p:nvSpPr>
          <p:cNvPr id="5" name="矩形 4"/>
          <p:cNvSpPr/>
          <p:nvPr/>
        </p:nvSpPr>
        <p:spPr>
          <a:xfrm>
            <a:off x="3989611" y="3220616"/>
            <a:ext cx="2088232"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3"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0066" y="914691"/>
            <a:ext cx="15033592" cy="8064896"/>
          </a:xfrm>
          <a:prstGeom prst="rect">
            <a:avLst/>
          </a:prstGeom>
        </p:spPr>
      </p:pic>
      <p:sp>
        <p:nvSpPr>
          <p:cNvPr id="3" name="矩形 2"/>
          <p:cNvSpPr/>
          <p:nvPr/>
        </p:nvSpPr>
        <p:spPr>
          <a:xfrm>
            <a:off x="11334427" y="2356520"/>
            <a:ext cx="1440160" cy="4320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69331" y="941139"/>
            <a:ext cx="9937104" cy="8046239"/>
          </a:xfrm>
          <a:prstGeom prst="rect">
            <a:avLst/>
          </a:prstGeom>
        </p:spPr>
      </p:pic>
      <p:sp>
        <p:nvSpPr>
          <p:cNvPr id="3" name="矩形 2"/>
          <p:cNvSpPr/>
          <p:nvPr/>
        </p:nvSpPr>
        <p:spPr>
          <a:xfrm>
            <a:off x="3341539" y="3436640"/>
            <a:ext cx="2016224"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534227" y="7325072"/>
            <a:ext cx="1872208" cy="4320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235" y="916360"/>
            <a:ext cx="15049672" cy="8073522"/>
          </a:xfrm>
          <a:prstGeom prst="rect">
            <a:avLst/>
          </a:prstGeom>
        </p:spPr>
      </p:pic>
      <p:sp>
        <p:nvSpPr>
          <p:cNvPr id="3" name="矩形 2"/>
          <p:cNvSpPr/>
          <p:nvPr/>
        </p:nvSpPr>
        <p:spPr>
          <a:xfrm>
            <a:off x="3125515" y="5308848"/>
            <a:ext cx="432048"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1135054"/>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）数据分析：</a:t>
            </a:r>
            <a:r>
              <a:rPr lang="en-US" altLang="zh-CN" sz="2400" dirty="0">
                <a:latin typeface="微软雅黑" panose="020B0503020204020204" charset="-122"/>
                <a:ea typeface="微软雅黑" panose="020B0503020204020204" charset="-122"/>
                <a:cs typeface="微软雅黑" panose="020B0503020204020204" charset="-122"/>
              </a:rPr>
              <a:t>EndNote</a:t>
            </a:r>
            <a:r>
              <a:rPr lang="zh-CN" altLang="en-US" sz="2400" dirty="0">
                <a:latin typeface="微软雅黑" panose="020B0503020204020204" charset="-122"/>
                <a:ea typeface="微软雅黑" panose="020B0503020204020204" charset="-122"/>
                <a:cs typeface="微软雅黑" panose="020B0503020204020204" charset="-122"/>
              </a:rPr>
              <a:t>提供了对题录信息进行统计分析的功能。</a:t>
            </a:r>
            <a:endParaRPr lang="en-US" altLang="zh-CN" sz="2400"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 以年份为例</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24489" y="918029"/>
            <a:ext cx="15033593" cy="8064896"/>
          </a:xfrm>
          <a:prstGeom prst="rect">
            <a:avLst/>
          </a:prstGeom>
        </p:spPr>
      </p:pic>
      <p:sp>
        <p:nvSpPr>
          <p:cNvPr id="3" name="矩形 2"/>
          <p:cNvSpPr/>
          <p:nvPr/>
        </p:nvSpPr>
        <p:spPr>
          <a:xfrm>
            <a:off x="3917603" y="3292624"/>
            <a:ext cx="2160240"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65475" y="988368"/>
            <a:ext cx="10371706" cy="8064896"/>
          </a:xfrm>
          <a:prstGeom prst="rect">
            <a:avLst/>
          </a:prstGeom>
        </p:spPr>
      </p:pic>
      <p:sp>
        <p:nvSpPr>
          <p:cNvPr id="3" name="矩形 2"/>
          <p:cNvSpPr/>
          <p:nvPr/>
        </p:nvSpPr>
        <p:spPr>
          <a:xfrm>
            <a:off x="2981499" y="3061393"/>
            <a:ext cx="1728510" cy="3032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30371" y="7037040"/>
            <a:ext cx="2160240" cy="5760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541339" y="916360"/>
            <a:ext cx="10513168" cy="8085764"/>
          </a:xfrm>
          <a:prstGeom prst="rect">
            <a:avLst/>
          </a:prstGeom>
        </p:spPr>
      </p:pic>
      <p:sp>
        <p:nvSpPr>
          <p:cNvPr id="3" name="矩形 2"/>
          <p:cNvSpPr/>
          <p:nvPr/>
        </p:nvSpPr>
        <p:spPr>
          <a:xfrm>
            <a:off x="1829371" y="2212504"/>
            <a:ext cx="6696744" cy="20162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995573" y="7037040"/>
            <a:ext cx="1842910" cy="5760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77443" y="916360"/>
            <a:ext cx="9711318" cy="8064896"/>
          </a:xfrm>
          <a:prstGeom prst="rect">
            <a:avLst/>
          </a:prstGeom>
        </p:spPr>
      </p:pic>
      <p:sp>
        <p:nvSpPr>
          <p:cNvPr id="2"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3002" y="1710189"/>
            <a:ext cx="3594254" cy="646331"/>
          </a:xfrm>
          <a:prstGeom prst="rect">
            <a:avLst/>
          </a:prstGeom>
          <a:noFill/>
        </p:spPr>
        <p:txBody>
          <a:bodyPr wrap="non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（二）</a:t>
            </a:r>
            <a:r>
              <a:rPr lang="en-US" altLang="zh-CN"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EndNote</a:t>
            </a:r>
            <a:endParaRPr lang="zh-CN" altLang="en-US"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endParaRPr>
          </a:p>
        </p:txBody>
      </p:sp>
      <p:sp>
        <p:nvSpPr>
          <p:cNvPr id="13" name="Shape 106"/>
          <p:cNvSpPr/>
          <p:nvPr/>
        </p:nvSpPr>
        <p:spPr>
          <a:xfrm flipV="1">
            <a:off x="3437731" y="2716558"/>
            <a:ext cx="10464802" cy="2"/>
          </a:xfrm>
          <a:prstGeom prst="line">
            <a:avLst/>
          </a:prstGeom>
          <a:ln w="22225">
            <a:prstDash val="lgDashDotDot"/>
          </a:ln>
        </p:spPr>
        <p:style>
          <a:lnRef idx="1">
            <a:schemeClr val="accent6"/>
          </a:lnRef>
          <a:fillRef idx="0">
            <a:schemeClr val="accent6"/>
          </a:fillRef>
          <a:effectRef idx="0">
            <a:schemeClr val="accent6"/>
          </a:effectRef>
          <a:fontRef idx="minor">
            <a:schemeClr val="tx1"/>
          </a:fontRef>
        </p:style>
        <p:txBody>
          <a:bodyPr lIns="0" tIns="0" rIns="0" bIns="0"/>
          <a:lstStyle/>
          <a:p>
            <a:pPr algn="l" defTabSz="457200">
              <a:defRPr sz="1200">
                <a:latin typeface="+mj-lt"/>
                <a:ea typeface="+mj-ea"/>
                <a:cs typeface="+mj-cs"/>
                <a:sym typeface="Helvetica"/>
              </a:defRPr>
            </a:pPr>
            <a:endParaRPr sz="1200">
              <a:latin typeface="Times New Roman" panose="02020603050405020304" pitchFamily="18" charset="0"/>
              <a:ea typeface="黑体" panose="02010609060101010101" pitchFamily="49" charset="-122"/>
              <a:sym typeface="Times New Roman" panose="02020603050405020304" pitchFamily="18" charset="0"/>
            </a:endParaRPr>
          </a:p>
        </p:txBody>
      </p:sp>
      <p:sp>
        <p:nvSpPr>
          <p:cNvPr id="11" name="Shape 101"/>
          <p:cNvSpPr/>
          <p:nvPr/>
        </p:nvSpPr>
        <p:spPr>
          <a:xfrm>
            <a:off x="2117403" y="202149"/>
            <a:ext cx="2051844" cy="410369"/>
          </a:xfrm>
          <a:prstGeom prst="rect">
            <a:avLst/>
          </a:prstGeom>
          <a:ln w="12700">
            <a:miter lim="400000"/>
          </a:ln>
        </p:spPr>
        <p:txBody>
          <a:bodyPr wrap="none" lIns="50800" tIns="50800" rIns="50800" bIns="50800" anchor="ctr">
            <a:spAutoFit/>
          </a:bodyPr>
          <a:lstStyle>
            <a:lvl1pPr algn="l">
              <a:defRPr sz="1800" b="1">
                <a:solidFill>
                  <a:srgbClr val="F39019"/>
                </a:solidFill>
                <a:latin typeface="Lantinghei SC Demibold"/>
                <a:ea typeface="Lantinghei SC Demibold"/>
                <a:cs typeface="Lantinghei SC Demibold"/>
                <a:sym typeface="Lantinghei SC Demibold"/>
              </a:defRPr>
            </a:lvl1pPr>
          </a:lstStyle>
          <a:p>
            <a:pPr lvl="0">
              <a:defRPr b="0">
                <a:solidFill>
                  <a:srgbClr val="000000"/>
                </a:solidFill>
              </a:defRPr>
            </a:pP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第</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一</a:t>
            </a:r>
            <a:r>
              <a:rPr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节  </a:t>
            </a:r>
            <a:r>
              <a:rPr lang="zh-CN" altLang="en-US" sz="2000" b="1" dirty="0">
                <a:solidFill>
                  <a:srgbClr val="F39019"/>
                </a:solidFill>
                <a:latin typeface="微软雅黑" panose="020B0503020204020204" charset="-122"/>
                <a:ea typeface="微软雅黑" panose="020B0503020204020204" charset="-122"/>
                <a:cs typeface="微软雅黑" panose="020B0503020204020204" charset="-122"/>
                <a:sym typeface="Times New Roman" panose="02020603050405020304" pitchFamily="18" charset="0"/>
              </a:rPr>
              <a:t>文献管理</a:t>
            </a:r>
          </a:p>
        </p:txBody>
      </p:sp>
      <p:sp>
        <p:nvSpPr>
          <p:cNvPr id="4" name="文本框 3"/>
          <p:cNvSpPr txBox="1"/>
          <p:nvPr/>
        </p:nvSpPr>
        <p:spPr>
          <a:xfrm>
            <a:off x="3617267" y="3076598"/>
            <a:ext cx="1944763" cy="523220"/>
          </a:xfrm>
          <a:prstGeom prst="rect">
            <a:avLst/>
          </a:prstGeom>
          <a:noFill/>
        </p:spPr>
        <p:txBody>
          <a:bodyPr wrap="non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3.</a:t>
            </a:r>
            <a:r>
              <a:rPr lang="zh-CN" altLang="en-US" sz="2800" b="1" dirty="0">
                <a:latin typeface="微软雅黑" panose="020B0503020204020204" charset="-122"/>
                <a:ea typeface="微软雅黑" panose="020B0503020204020204" charset="-122"/>
                <a:cs typeface="微软雅黑" panose="020B0503020204020204" charset="-122"/>
                <a:sym typeface="Times New Roman" panose="02020603050405020304" pitchFamily="18" charset="0"/>
              </a:rPr>
              <a:t>基本操作</a:t>
            </a:r>
          </a:p>
        </p:txBody>
      </p:sp>
      <p:sp>
        <p:nvSpPr>
          <p:cNvPr id="6" name="文本框 5"/>
          <p:cNvSpPr txBox="1"/>
          <p:nvPr>
            <p:custDataLst>
              <p:tags r:id="rId1"/>
            </p:custDataLst>
          </p:nvPr>
        </p:nvSpPr>
        <p:spPr>
          <a:xfrm>
            <a:off x="3437731" y="4063732"/>
            <a:ext cx="11546205" cy="581057"/>
          </a:xfrm>
          <a:prstGeom prst="rect">
            <a:avLst/>
          </a:prstGeom>
        </p:spPr>
        <p:txBody>
          <a:bodyPr wrap="square">
            <a:spAutoFit/>
          </a:bodyPr>
          <a:lstStyle/>
          <a:p>
            <a:pPr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）编辑参考文献</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274e651-ed22-4f8a-b1bd-1c92babf5dbf"/>
  <p:tag name="COMMONDATA" val="eyJoZGlkIjoiZDcyMWY3NGZhZjQ0ZmExNGYyZDIwNmIzMDNlMGNiMD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UNIT_TABLE_BEAUTIFY" val="smartTable{d740f553-b91b-4746-876c-6c9ecce0a7da}"/>
  <p:tag name="TABLE_ENDDRAG_ORIGIN_RECT" val="864*364"/>
  <p:tag name="TABLE_ENDDRAG_RECT" val="49*186*864*364"/>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6145</Words>
  <Application>Microsoft Office PowerPoint</Application>
  <PresentationFormat>自定义</PresentationFormat>
  <Paragraphs>616</Paragraphs>
  <Slides>143</Slides>
  <Notes>37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143</vt:i4>
      </vt:variant>
    </vt:vector>
  </HeadingPairs>
  <TitlesOfParts>
    <vt:vector size="156" baseType="lpstr">
      <vt:lpstr>Avenir Roman</vt:lpstr>
      <vt:lpstr>Helvetica Light</vt:lpstr>
      <vt:lpstr>Lantinghei SC Demibold</vt:lpstr>
      <vt:lpstr>黑体</vt:lpstr>
      <vt:lpstr>宋体</vt:lpstr>
      <vt:lpstr>微软雅黑</vt:lpstr>
      <vt:lpstr>Arial</vt:lpstr>
      <vt:lpstr>Calibri</vt:lpstr>
      <vt:lpstr>Cambria Math</vt:lpstr>
      <vt:lpstr>Times New Roman</vt:lpstr>
      <vt:lpstr>Wingdings</vt:lpstr>
      <vt:lpstr>自定义设计方案</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米安</dc:creator>
  <cp:lastModifiedBy>刘 艳</cp:lastModifiedBy>
  <cp:revision>128</cp:revision>
  <dcterms:created xsi:type="dcterms:W3CDTF">1900-01-01T00:00:00Z</dcterms:created>
  <dcterms:modified xsi:type="dcterms:W3CDTF">2023-08-28T08:57:44Z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A3B481B5157D416485C9308A7FB87EA1_12</vt:lpwstr>
  </property>
  <property fmtid="{D5CDD505-2E9C-101B-9397-08002B2CF9AE}" pid="3" name="KSOProductBuildVer">
    <vt:lpwstr>2052-11.1.0.14309</vt:lpwstr>
  </property>
</Properties>
</file>